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omments/comment1.xml" ContentType="application/vnd.openxmlformats-officedocument.presentationml.comments+xml"/>
  <Override PartName="/ppt/comments/comment2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bookmarkIdSeed="3">
  <p:sldMasterIdLst>
    <p:sldMasterId id="2147484054" r:id="rId1"/>
    <p:sldMasterId id="2147484069" r:id="rId2"/>
  </p:sldMasterIdLst>
  <p:notesMasterIdLst>
    <p:notesMasterId r:id="rId102"/>
  </p:notesMasterIdLst>
  <p:sldIdLst>
    <p:sldId id="256" r:id="rId3"/>
    <p:sldId id="257" r:id="rId4"/>
    <p:sldId id="319" r:id="rId5"/>
    <p:sldId id="259" r:id="rId6"/>
    <p:sldId id="260" r:id="rId7"/>
    <p:sldId id="261" r:id="rId8"/>
    <p:sldId id="262" r:id="rId9"/>
    <p:sldId id="264" r:id="rId10"/>
    <p:sldId id="265" r:id="rId11"/>
    <p:sldId id="266" r:id="rId12"/>
    <p:sldId id="267" r:id="rId13"/>
    <p:sldId id="268" r:id="rId14"/>
    <p:sldId id="269" r:id="rId15"/>
    <p:sldId id="326" r:id="rId16"/>
    <p:sldId id="270" r:id="rId17"/>
    <p:sldId id="271" r:id="rId18"/>
    <p:sldId id="272" r:id="rId19"/>
    <p:sldId id="273" r:id="rId20"/>
    <p:sldId id="274" r:id="rId21"/>
    <p:sldId id="275" r:id="rId22"/>
    <p:sldId id="296" r:id="rId23"/>
    <p:sldId id="276" r:id="rId24"/>
    <p:sldId id="295" r:id="rId25"/>
    <p:sldId id="297" r:id="rId26"/>
    <p:sldId id="341" r:id="rId27"/>
    <p:sldId id="340" r:id="rId28"/>
    <p:sldId id="342" r:id="rId29"/>
    <p:sldId id="343" r:id="rId30"/>
    <p:sldId id="344" r:id="rId31"/>
    <p:sldId id="361" r:id="rId32"/>
    <p:sldId id="277" r:id="rId33"/>
    <p:sldId id="278" r:id="rId34"/>
    <p:sldId id="327" r:id="rId35"/>
    <p:sldId id="280" r:id="rId36"/>
    <p:sldId id="299" r:id="rId37"/>
    <p:sldId id="298" r:id="rId38"/>
    <p:sldId id="281" r:id="rId39"/>
    <p:sldId id="282" r:id="rId40"/>
    <p:sldId id="300" r:id="rId41"/>
    <p:sldId id="302" r:id="rId42"/>
    <p:sldId id="303" r:id="rId43"/>
    <p:sldId id="301" r:id="rId44"/>
    <p:sldId id="304" r:id="rId45"/>
    <p:sldId id="283" r:id="rId46"/>
    <p:sldId id="284" r:id="rId47"/>
    <p:sldId id="285" r:id="rId48"/>
    <p:sldId id="286" r:id="rId49"/>
    <p:sldId id="287" r:id="rId50"/>
    <p:sldId id="288" r:id="rId51"/>
    <p:sldId id="289" r:id="rId52"/>
    <p:sldId id="323" r:id="rId53"/>
    <p:sldId id="322" r:id="rId54"/>
    <p:sldId id="321" r:id="rId55"/>
    <p:sldId id="290" r:id="rId56"/>
    <p:sldId id="325" r:id="rId57"/>
    <p:sldId id="291" r:id="rId58"/>
    <p:sldId id="292" r:id="rId59"/>
    <p:sldId id="293" r:id="rId60"/>
    <p:sldId id="294" r:id="rId61"/>
    <p:sldId id="318" r:id="rId62"/>
    <p:sldId id="328" r:id="rId63"/>
    <p:sldId id="329" r:id="rId64"/>
    <p:sldId id="330" r:id="rId65"/>
    <p:sldId id="331" r:id="rId66"/>
    <p:sldId id="332" r:id="rId67"/>
    <p:sldId id="333" r:id="rId68"/>
    <p:sldId id="334" r:id="rId69"/>
    <p:sldId id="335" r:id="rId70"/>
    <p:sldId id="336" r:id="rId71"/>
    <p:sldId id="337" r:id="rId72"/>
    <p:sldId id="338" r:id="rId73"/>
    <p:sldId id="339" r:id="rId74"/>
    <p:sldId id="305" r:id="rId75"/>
    <p:sldId id="306" r:id="rId76"/>
    <p:sldId id="307" r:id="rId77"/>
    <p:sldId id="308" r:id="rId78"/>
    <p:sldId id="309" r:id="rId79"/>
    <p:sldId id="310" r:id="rId80"/>
    <p:sldId id="311" r:id="rId81"/>
    <p:sldId id="312" r:id="rId82"/>
    <p:sldId id="313" r:id="rId83"/>
    <p:sldId id="314" r:id="rId84"/>
    <p:sldId id="315" r:id="rId85"/>
    <p:sldId id="316" r:id="rId86"/>
    <p:sldId id="317" r:id="rId87"/>
    <p:sldId id="346" r:id="rId88"/>
    <p:sldId id="347" r:id="rId89"/>
    <p:sldId id="348" r:id="rId90"/>
    <p:sldId id="349" r:id="rId91"/>
    <p:sldId id="350" r:id="rId92"/>
    <p:sldId id="351" r:id="rId93"/>
    <p:sldId id="352" r:id="rId94"/>
    <p:sldId id="353" r:id="rId95"/>
    <p:sldId id="354" r:id="rId96"/>
    <p:sldId id="355" r:id="rId97"/>
    <p:sldId id="356" r:id="rId98"/>
    <p:sldId id="357" r:id="rId99"/>
    <p:sldId id="358" r:id="rId100"/>
    <p:sldId id="360" r:id="rId101"/>
  </p:sldIdLst>
  <p:sldSz cx="9144000" cy="6858000" type="screen4x3"/>
  <p:notesSz cx="9144000" cy="6858000"/>
  <p:defaultTextStyle>
    <a:defPPr>
      <a:defRPr lang="es-EC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FCE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16D9F66E-5EB9-4882-86FB-DCBF35E3C3E4}" styleName="Estilo medio 4 - Énfasis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17292A2E-F333-43FB-9621-5CBBE7FDCDCB}" styleName="Estilo claro 2 - Acento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C4B1156A-380E-4F78-BDF5-A606A8083BF9}" styleName="Estilo medio 4 - Énfasis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00A15C55-8517-42AA-B614-E9B94910E393}" styleName="Estilo medio 2 - Énfasi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D083AE6-46FA-4A59-8FB0-9F97EB10719F}" styleName="Estilo claro 3 - Acento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8A107856-5554-42FB-B03E-39F5DBC370BA}" styleName="Estilo medio 4 - Énfasis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3C2FFA5D-87B4-456A-9821-1D502468CF0F}" styleName="Estilo temático 1 - Énfasis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Estilo medio 4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1056" y="10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9" d="100"/>
          <a:sy n="89" d="100"/>
        </p:scale>
        <p:origin x="2016" y="8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84" Type="http://schemas.openxmlformats.org/officeDocument/2006/relationships/slide" Target="slides/slide82.xml"/><Relationship Id="rId89" Type="http://schemas.openxmlformats.org/officeDocument/2006/relationships/slide" Target="slides/slide87.xml"/><Relationship Id="rId16" Type="http://schemas.openxmlformats.org/officeDocument/2006/relationships/slide" Target="slides/slide14.xml"/><Relationship Id="rId107" Type="http://schemas.openxmlformats.org/officeDocument/2006/relationships/tableStyles" Target="tableStyles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102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90" Type="http://schemas.openxmlformats.org/officeDocument/2006/relationships/slide" Target="slides/slide88.xml"/><Relationship Id="rId95" Type="http://schemas.openxmlformats.org/officeDocument/2006/relationships/slide" Target="slides/slide93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80" Type="http://schemas.openxmlformats.org/officeDocument/2006/relationships/slide" Target="slides/slide78.xml"/><Relationship Id="rId85" Type="http://schemas.openxmlformats.org/officeDocument/2006/relationships/slide" Target="slides/slide83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59" Type="http://schemas.openxmlformats.org/officeDocument/2006/relationships/slide" Target="slides/slide57.xml"/><Relationship Id="rId103" Type="http://schemas.openxmlformats.org/officeDocument/2006/relationships/commentAuthors" Target="commentAuthors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83" Type="http://schemas.openxmlformats.org/officeDocument/2006/relationships/slide" Target="slides/slide81.xml"/><Relationship Id="rId88" Type="http://schemas.openxmlformats.org/officeDocument/2006/relationships/slide" Target="slides/slide86.xml"/><Relationship Id="rId91" Type="http://schemas.openxmlformats.org/officeDocument/2006/relationships/slide" Target="slides/slide89.xml"/><Relationship Id="rId96" Type="http://schemas.openxmlformats.org/officeDocument/2006/relationships/slide" Target="slides/slide9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6" Type="http://schemas.openxmlformats.org/officeDocument/2006/relationships/theme" Target="theme/theme1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slide" Target="slides/slide79.xml"/><Relationship Id="rId86" Type="http://schemas.openxmlformats.org/officeDocument/2006/relationships/slide" Target="slides/slide84.xml"/><Relationship Id="rId94" Type="http://schemas.openxmlformats.org/officeDocument/2006/relationships/slide" Target="slides/slide92.xml"/><Relationship Id="rId99" Type="http://schemas.openxmlformats.org/officeDocument/2006/relationships/slide" Target="slides/slide97.xml"/><Relationship Id="rId101" Type="http://schemas.openxmlformats.org/officeDocument/2006/relationships/slide" Target="slides/slide9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97" Type="http://schemas.openxmlformats.org/officeDocument/2006/relationships/slide" Target="slides/slide95.xml"/><Relationship Id="rId104" Type="http://schemas.openxmlformats.org/officeDocument/2006/relationships/presProps" Target="presProps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92" Type="http://schemas.openxmlformats.org/officeDocument/2006/relationships/slide" Target="slides/slide90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Relationship Id="rId87" Type="http://schemas.openxmlformats.org/officeDocument/2006/relationships/slide" Target="slides/slide85.xml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56" Type="http://schemas.openxmlformats.org/officeDocument/2006/relationships/slide" Target="slides/slide54.xml"/><Relationship Id="rId77" Type="http://schemas.openxmlformats.org/officeDocument/2006/relationships/slide" Target="slides/slide75.xml"/><Relationship Id="rId100" Type="http://schemas.openxmlformats.org/officeDocument/2006/relationships/slide" Target="slides/slide98.xml"/><Relationship Id="rId105" Type="http://schemas.openxmlformats.org/officeDocument/2006/relationships/viewProps" Target="viewProp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93" Type="http://schemas.openxmlformats.org/officeDocument/2006/relationships/slide" Target="slides/slide91.xml"/><Relationship Id="rId98" Type="http://schemas.openxmlformats.org/officeDocument/2006/relationships/slide" Target="slides/slide96.xml"/><Relationship Id="rId3" Type="http://schemas.openxmlformats.org/officeDocument/2006/relationships/slide" Target="slides/slide1.xml"/><Relationship Id="rId25" Type="http://schemas.openxmlformats.org/officeDocument/2006/relationships/slide" Target="slides/slide23.xml"/><Relationship Id="rId46" Type="http://schemas.openxmlformats.org/officeDocument/2006/relationships/slide" Target="slides/slide44.xml"/><Relationship Id="rId67" Type="http://schemas.openxmlformats.org/officeDocument/2006/relationships/slide" Target="slides/slide65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5-07-09T15:18:48.704" idx="2">
    <p:pos x="10" y="10"/>
    <p:text/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5-07-09T11:53:14.624" idx="1">
    <p:pos x="10" y="10"/>
    <p:text/>
  </p:cm>
</p:cmLst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036D251-B6E6-4E81-82EE-4DAA154F3CED}" type="doc">
      <dgm:prSet loTypeId="urn:microsoft.com/office/officeart/2005/8/layout/orgChart1" loCatId="hierarchy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FCF39F63-9B97-4922-9EB0-D3A6849F6EBB}">
      <dgm:prSet phldrT="[Texto]"/>
      <dgm:spPr/>
      <dgm:t>
        <a:bodyPr/>
        <a:lstStyle/>
        <a:p>
          <a:r>
            <a:rPr lang="es-EC" b="1" dirty="0" smtClean="0">
              <a:latin typeface="Bell MT" panose="02020503060305020303" pitchFamily="18" charset="0"/>
            </a:rPr>
            <a:t>Art. 83.- Literal 11</a:t>
          </a:r>
          <a:endParaRPr lang="es-ES" dirty="0">
            <a:latin typeface="Bell MT" panose="02020503060305020303" pitchFamily="18" charset="0"/>
          </a:endParaRPr>
        </a:p>
      </dgm:t>
    </dgm:pt>
    <dgm:pt modelId="{E58F7A3A-4AD5-46C5-AA76-94CB0E4AFD1C}" type="parTrans" cxnId="{1D6B1EEF-2305-4B08-9EE4-8EF56A42D1F6}">
      <dgm:prSet/>
      <dgm:spPr/>
      <dgm:t>
        <a:bodyPr/>
        <a:lstStyle/>
        <a:p>
          <a:endParaRPr lang="es-ES">
            <a:latin typeface="Bell MT" panose="02020503060305020303" pitchFamily="18" charset="0"/>
          </a:endParaRPr>
        </a:p>
      </dgm:t>
    </dgm:pt>
    <dgm:pt modelId="{B3741F82-94BC-414E-9AE9-A015A7D0F7F4}" type="sibTrans" cxnId="{1D6B1EEF-2305-4B08-9EE4-8EF56A42D1F6}">
      <dgm:prSet/>
      <dgm:spPr/>
      <dgm:t>
        <a:bodyPr/>
        <a:lstStyle/>
        <a:p>
          <a:endParaRPr lang="es-ES">
            <a:latin typeface="Bell MT" panose="02020503060305020303" pitchFamily="18" charset="0"/>
          </a:endParaRPr>
        </a:p>
      </dgm:t>
    </dgm:pt>
    <dgm:pt modelId="{AC4A1BAA-3B3F-4872-AF60-E8C10C7E13AD}">
      <dgm:prSet phldrT="[Texto]"/>
      <dgm:spPr/>
      <dgm:t>
        <a:bodyPr/>
        <a:lstStyle/>
        <a:p>
          <a:r>
            <a:rPr lang="es-EC" b="1" dirty="0" smtClean="0">
              <a:latin typeface="Bell MT" panose="02020503060305020303" pitchFamily="18" charset="0"/>
            </a:rPr>
            <a:t>Art. 266 y 302 inciso 4to</a:t>
          </a:r>
          <a:endParaRPr lang="es-ES" dirty="0">
            <a:latin typeface="Bell MT" panose="02020503060305020303" pitchFamily="18" charset="0"/>
          </a:endParaRPr>
        </a:p>
      </dgm:t>
    </dgm:pt>
    <dgm:pt modelId="{1CA36B19-D74F-46FC-A8AD-01D8989C0A06}" type="parTrans" cxnId="{C780AE6A-EFE8-42E7-A835-A0F9BB8BF0BD}">
      <dgm:prSet/>
      <dgm:spPr/>
      <dgm:t>
        <a:bodyPr/>
        <a:lstStyle/>
        <a:p>
          <a:endParaRPr lang="es-ES">
            <a:latin typeface="Bell MT" panose="02020503060305020303" pitchFamily="18" charset="0"/>
          </a:endParaRPr>
        </a:p>
      </dgm:t>
    </dgm:pt>
    <dgm:pt modelId="{4F7BAAA7-A938-4BB8-89A3-6FB72CF8FEC8}" type="sibTrans" cxnId="{C780AE6A-EFE8-42E7-A835-A0F9BB8BF0BD}">
      <dgm:prSet/>
      <dgm:spPr/>
      <dgm:t>
        <a:bodyPr/>
        <a:lstStyle/>
        <a:p>
          <a:endParaRPr lang="es-ES">
            <a:latin typeface="Bell MT" panose="02020503060305020303" pitchFamily="18" charset="0"/>
          </a:endParaRPr>
        </a:p>
      </dgm:t>
    </dgm:pt>
    <dgm:pt modelId="{7505F811-BD19-42DB-BDFE-DD43608AEF81}">
      <dgm:prSet phldrT="[Texto]"/>
      <dgm:spPr/>
      <dgm:t>
        <a:bodyPr/>
        <a:lstStyle/>
        <a:p>
          <a:pPr algn="ctr"/>
          <a:r>
            <a:rPr lang="es-EC" b="1" dirty="0" smtClean="0">
              <a:latin typeface="Bell MT" panose="02020503060305020303" pitchFamily="18" charset="0"/>
            </a:rPr>
            <a:t>Art. 9, 10 numerales 1,2,3,4,5,6,7,8 y Art. 11</a:t>
          </a:r>
          <a:endParaRPr lang="es-ES" dirty="0">
            <a:latin typeface="Bell MT" panose="02020503060305020303" pitchFamily="18" charset="0"/>
          </a:endParaRPr>
        </a:p>
      </dgm:t>
    </dgm:pt>
    <dgm:pt modelId="{5E9E818F-256C-466A-9628-423F83EF655C}" type="parTrans" cxnId="{D8B968B1-9A2D-47D8-A8A0-01A42A601512}">
      <dgm:prSet/>
      <dgm:spPr/>
      <dgm:t>
        <a:bodyPr/>
        <a:lstStyle/>
        <a:p>
          <a:endParaRPr lang="es-ES">
            <a:latin typeface="Bell MT" panose="02020503060305020303" pitchFamily="18" charset="0"/>
          </a:endParaRPr>
        </a:p>
      </dgm:t>
    </dgm:pt>
    <dgm:pt modelId="{1E67F45B-B999-488C-800C-1195C276DD06}" type="sibTrans" cxnId="{D8B968B1-9A2D-47D8-A8A0-01A42A601512}">
      <dgm:prSet/>
      <dgm:spPr/>
      <dgm:t>
        <a:bodyPr/>
        <a:lstStyle/>
        <a:p>
          <a:endParaRPr lang="es-ES">
            <a:latin typeface="Bell MT" panose="02020503060305020303" pitchFamily="18" charset="0"/>
          </a:endParaRPr>
        </a:p>
      </dgm:t>
    </dgm:pt>
    <dgm:pt modelId="{7C7CA641-47E4-4B55-8D6C-EC1C2A4C3A38}">
      <dgm:prSet/>
      <dgm:spPr/>
      <dgm:t>
        <a:bodyPr/>
        <a:lstStyle/>
        <a:p>
          <a:r>
            <a:rPr lang="es-EC" b="1" dirty="0" smtClean="0">
              <a:latin typeface="Bell MT" panose="02020503060305020303" pitchFamily="18" charset="0"/>
            </a:rPr>
            <a:t>Art. 89,90,92 y 95</a:t>
          </a:r>
          <a:endParaRPr lang="es-EC" dirty="0">
            <a:latin typeface="Bell MT" panose="02020503060305020303" pitchFamily="18" charset="0"/>
          </a:endParaRPr>
        </a:p>
      </dgm:t>
    </dgm:pt>
    <dgm:pt modelId="{ED55F3C6-5AD8-4824-AC40-BE82A1CED6F2}" type="parTrans" cxnId="{6B264E00-0208-4406-A833-5F9E4B86235D}">
      <dgm:prSet/>
      <dgm:spPr/>
      <dgm:t>
        <a:bodyPr/>
        <a:lstStyle/>
        <a:p>
          <a:endParaRPr lang="es-ES">
            <a:latin typeface="Bell MT" panose="02020503060305020303" pitchFamily="18" charset="0"/>
          </a:endParaRPr>
        </a:p>
      </dgm:t>
    </dgm:pt>
    <dgm:pt modelId="{CB80DAF8-0D9C-41D6-92CF-4BFB2ADD8F45}" type="sibTrans" cxnId="{6B264E00-0208-4406-A833-5F9E4B86235D}">
      <dgm:prSet/>
      <dgm:spPr/>
      <dgm:t>
        <a:bodyPr/>
        <a:lstStyle/>
        <a:p>
          <a:endParaRPr lang="es-ES">
            <a:latin typeface="Bell MT" panose="02020503060305020303" pitchFamily="18" charset="0"/>
          </a:endParaRPr>
        </a:p>
      </dgm:t>
    </dgm:pt>
    <dgm:pt modelId="{054F5986-614A-4E56-AE2E-BCE3B33901B9}">
      <dgm:prSet phldrT="[Texto]"/>
      <dgm:spPr/>
      <dgm:t>
        <a:bodyPr/>
        <a:lstStyle/>
        <a:p>
          <a:r>
            <a:rPr lang="es-EC" b="1" dirty="0" smtClean="0">
              <a:solidFill>
                <a:schemeClr val="tx1"/>
              </a:solidFill>
              <a:latin typeface="Bell MT" panose="02020503060305020303" pitchFamily="18" charset="0"/>
              <a:cs typeface="Times New Roman" panose="02020603050405020304" pitchFamily="18" charset="0"/>
            </a:rPr>
            <a:t>NORMAS LEGALES SOBRE LA RENDICIÓN DE CUENTAS</a:t>
          </a:r>
          <a:endParaRPr lang="es-ES" dirty="0">
            <a:latin typeface="Bell MT" panose="02020503060305020303" pitchFamily="18" charset="0"/>
          </a:endParaRPr>
        </a:p>
      </dgm:t>
    </dgm:pt>
    <dgm:pt modelId="{1EC95696-419B-4ABA-A3AA-2BD7FCD69AB9}" type="sibTrans" cxnId="{3558D7CE-32F2-4AC2-B65A-56DBEB57DDD6}">
      <dgm:prSet/>
      <dgm:spPr/>
      <dgm:t>
        <a:bodyPr/>
        <a:lstStyle/>
        <a:p>
          <a:endParaRPr lang="es-ES">
            <a:latin typeface="Bell MT" panose="02020503060305020303" pitchFamily="18" charset="0"/>
          </a:endParaRPr>
        </a:p>
      </dgm:t>
    </dgm:pt>
    <dgm:pt modelId="{303B6AD9-CA0A-4D0B-8F26-C0EF3617ACCB}" type="parTrans" cxnId="{3558D7CE-32F2-4AC2-B65A-56DBEB57DDD6}">
      <dgm:prSet/>
      <dgm:spPr/>
      <dgm:t>
        <a:bodyPr/>
        <a:lstStyle/>
        <a:p>
          <a:endParaRPr lang="es-ES">
            <a:latin typeface="Bell MT" panose="02020503060305020303" pitchFamily="18" charset="0"/>
          </a:endParaRPr>
        </a:p>
      </dgm:t>
    </dgm:pt>
    <dgm:pt modelId="{70218263-C44D-4619-B72A-EB0CE7422174}" type="pres">
      <dgm:prSet presAssocID="{1036D251-B6E6-4E81-82EE-4DAA154F3CED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C"/>
        </a:p>
      </dgm:t>
    </dgm:pt>
    <dgm:pt modelId="{3D915A90-7F6A-4149-82B9-F38C38A35D7A}" type="pres">
      <dgm:prSet presAssocID="{054F5986-614A-4E56-AE2E-BCE3B33901B9}" presName="hierRoot1" presStyleCnt="0">
        <dgm:presLayoutVars>
          <dgm:hierBranch val="init"/>
        </dgm:presLayoutVars>
      </dgm:prSet>
      <dgm:spPr/>
    </dgm:pt>
    <dgm:pt modelId="{C6DDD0EF-A770-4A9B-9386-6EBC528B0641}" type="pres">
      <dgm:prSet presAssocID="{054F5986-614A-4E56-AE2E-BCE3B33901B9}" presName="rootComposite1" presStyleCnt="0"/>
      <dgm:spPr/>
    </dgm:pt>
    <dgm:pt modelId="{C43C0678-4C92-45AE-A247-B1A72F79EFE3}" type="pres">
      <dgm:prSet presAssocID="{054F5986-614A-4E56-AE2E-BCE3B33901B9}" presName="rootText1" presStyleLbl="node0" presStyleIdx="0" presStyleCnt="1" custScaleX="24863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4B0C2D5-0CDB-4F75-8FAC-09036C9814CC}" type="pres">
      <dgm:prSet presAssocID="{054F5986-614A-4E56-AE2E-BCE3B33901B9}" presName="rootConnector1" presStyleLbl="node1" presStyleIdx="0" presStyleCnt="0"/>
      <dgm:spPr/>
      <dgm:t>
        <a:bodyPr/>
        <a:lstStyle/>
        <a:p>
          <a:endParaRPr lang="es-EC"/>
        </a:p>
      </dgm:t>
    </dgm:pt>
    <dgm:pt modelId="{E030CC1F-DBA3-4621-9E6D-330412569541}" type="pres">
      <dgm:prSet presAssocID="{054F5986-614A-4E56-AE2E-BCE3B33901B9}" presName="hierChild2" presStyleCnt="0"/>
      <dgm:spPr/>
    </dgm:pt>
    <dgm:pt modelId="{233CF780-84C6-42C1-B5D2-6711FCC542F9}" type="pres">
      <dgm:prSet presAssocID="{E58F7A3A-4AD5-46C5-AA76-94CB0E4AFD1C}" presName="Name37" presStyleLbl="parChTrans1D2" presStyleIdx="0" presStyleCnt="4"/>
      <dgm:spPr/>
      <dgm:t>
        <a:bodyPr/>
        <a:lstStyle/>
        <a:p>
          <a:endParaRPr lang="es-EC"/>
        </a:p>
      </dgm:t>
    </dgm:pt>
    <dgm:pt modelId="{10B4886C-C37D-48B7-895F-3F0E095705C1}" type="pres">
      <dgm:prSet presAssocID="{FCF39F63-9B97-4922-9EB0-D3A6849F6EBB}" presName="hierRoot2" presStyleCnt="0">
        <dgm:presLayoutVars>
          <dgm:hierBranch val="init"/>
        </dgm:presLayoutVars>
      </dgm:prSet>
      <dgm:spPr/>
    </dgm:pt>
    <dgm:pt modelId="{C32BA0CF-83C4-4A75-8C24-B6A84DFA1ED3}" type="pres">
      <dgm:prSet presAssocID="{FCF39F63-9B97-4922-9EB0-D3A6849F6EBB}" presName="rootComposite" presStyleCnt="0"/>
      <dgm:spPr/>
    </dgm:pt>
    <dgm:pt modelId="{59B76987-0FDE-4531-9752-0A03D1CE451D}" type="pres">
      <dgm:prSet presAssocID="{FCF39F63-9B97-4922-9EB0-D3A6849F6EBB}" presName="rootText" presStyleLbl="node2" presStyleIdx="0" presStyleCnt="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C4E87DFF-A4DA-4C7D-9D98-D412A5478355}" type="pres">
      <dgm:prSet presAssocID="{FCF39F63-9B97-4922-9EB0-D3A6849F6EBB}" presName="rootConnector" presStyleLbl="node2" presStyleIdx="0" presStyleCnt="4"/>
      <dgm:spPr/>
      <dgm:t>
        <a:bodyPr/>
        <a:lstStyle/>
        <a:p>
          <a:endParaRPr lang="es-EC"/>
        </a:p>
      </dgm:t>
    </dgm:pt>
    <dgm:pt modelId="{A7323966-62B7-45F7-BCAC-FF6BB5BB8C16}" type="pres">
      <dgm:prSet presAssocID="{FCF39F63-9B97-4922-9EB0-D3A6849F6EBB}" presName="hierChild4" presStyleCnt="0"/>
      <dgm:spPr/>
    </dgm:pt>
    <dgm:pt modelId="{8A61BB2B-3E0D-40CA-8904-A5A4688F7054}" type="pres">
      <dgm:prSet presAssocID="{FCF39F63-9B97-4922-9EB0-D3A6849F6EBB}" presName="hierChild5" presStyleCnt="0"/>
      <dgm:spPr/>
    </dgm:pt>
    <dgm:pt modelId="{326E0033-E826-436B-AEE5-7217481CF3C2}" type="pres">
      <dgm:prSet presAssocID="{1CA36B19-D74F-46FC-A8AD-01D8989C0A06}" presName="Name37" presStyleLbl="parChTrans1D2" presStyleIdx="1" presStyleCnt="4"/>
      <dgm:spPr/>
      <dgm:t>
        <a:bodyPr/>
        <a:lstStyle/>
        <a:p>
          <a:endParaRPr lang="es-EC"/>
        </a:p>
      </dgm:t>
    </dgm:pt>
    <dgm:pt modelId="{0D72795F-3416-45DC-A07B-C9F7D0163196}" type="pres">
      <dgm:prSet presAssocID="{AC4A1BAA-3B3F-4872-AF60-E8C10C7E13AD}" presName="hierRoot2" presStyleCnt="0">
        <dgm:presLayoutVars>
          <dgm:hierBranch val="init"/>
        </dgm:presLayoutVars>
      </dgm:prSet>
      <dgm:spPr/>
    </dgm:pt>
    <dgm:pt modelId="{5EDF846E-21E1-4877-BC55-B90071239032}" type="pres">
      <dgm:prSet presAssocID="{AC4A1BAA-3B3F-4872-AF60-E8C10C7E13AD}" presName="rootComposite" presStyleCnt="0"/>
      <dgm:spPr/>
    </dgm:pt>
    <dgm:pt modelId="{6B257640-B033-499D-957E-35CE466A1BF3}" type="pres">
      <dgm:prSet presAssocID="{AC4A1BAA-3B3F-4872-AF60-E8C10C7E13AD}" presName="rootText" presStyleLbl="node2" presStyleIdx="1" presStyleCnt="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CD4A0471-4C77-438B-9012-AA96B9F0005D}" type="pres">
      <dgm:prSet presAssocID="{AC4A1BAA-3B3F-4872-AF60-E8C10C7E13AD}" presName="rootConnector" presStyleLbl="node2" presStyleIdx="1" presStyleCnt="4"/>
      <dgm:spPr/>
      <dgm:t>
        <a:bodyPr/>
        <a:lstStyle/>
        <a:p>
          <a:endParaRPr lang="es-EC"/>
        </a:p>
      </dgm:t>
    </dgm:pt>
    <dgm:pt modelId="{5D98E3A8-0F19-4E2A-A46D-811FBDC04A87}" type="pres">
      <dgm:prSet presAssocID="{AC4A1BAA-3B3F-4872-AF60-E8C10C7E13AD}" presName="hierChild4" presStyleCnt="0"/>
      <dgm:spPr/>
    </dgm:pt>
    <dgm:pt modelId="{BAD344E7-35EB-44F1-9FA6-2322402D28DD}" type="pres">
      <dgm:prSet presAssocID="{AC4A1BAA-3B3F-4872-AF60-E8C10C7E13AD}" presName="hierChild5" presStyleCnt="0"/>
      <dgm:spPr/>
    </dgm:pt>
    <dgm:pt modelId="{58DCDC52-C49F-4106-89F6-87E689776C92}" type="pres">
      <dgm:prSet presAssocID="{ED55F3C6-5AD8-4824-AC40-BE82A1CED6F2}" presName="Name37" presStyleLbl="parChTrans1D2" presStyleIdx="2" presStyleCnt="4"/>
      <dgm:spPr/>
      <dgm:t>
        <a:bodyPr/>
        <a:lstStyle/>
        <a:p>
          <a:endParaRPr lang="es-EC"/>
        </a:p>
      </dgm:t>
    </dgm:pt>
    <dgm:pt modelId="{19803095-C5C7-443E-8FA3-A617356CE0C7}" type="pres">
      <dgm:prSet presAssocID="{7C7CA641-47E4-4B55-8D6C-EC1C2A4C3A38}" presName="hierRoot2" presStyleCnt="0">
        <dgm:presLayoutVars>
          <dgm:hierBranch val="init"/>
        </dgm:presLayoutVars>
      </dgm:prSet>
      <dgm:spPr/>
    </dgm:pt>
    <dgm:pt modelId="{F70F7DAD-2373-4A53-B7F0-4990F8EE4BFC}" type="pres">
      <dgm:prSet presAssocID="{7C7CA641-47E4-4B55-8D6C-EC1C2A4C3A38}" presName="rootComposite" presStyleCnt="0"/>
      <dgm:spPr/>
    </dgm:pt>
    <dgm:pt modelId="{80B0B08D-CA97-44C9-9B75-042092D0D8A0}" type="pres">
      <dgm:prSet presAssocID="{7C7CA641-47E4-4B55-8D6C-EC1C2A4C3A38}" presName="rootText" presStyleLbl="node2" presStyleIdx="2" presStyleCnt="4">
        <dgm:presLayoutVars>
          <dgm:chPref val="3"/>
        </dgm:presLayoutVars>
      </dgm:prSet>
      <dgm:spPr/>
      <dgm:t>
        <a:bodyPr/>
        <a:lstStyle/>
        <a:p>
          <a:endParaRPr lang="es-EC"/>
        </a:p>
      </dgm:t>
    </dgm:pt>
    <dgm:pt modelId="{5C8B8311-DD5B-47B6-B5E9-8104869DAF07}" type="pres">
      <dgm:prSet presAssocID="{7C7CA641-47E4-4B55-8D6C-EC1C2A4C3A38}" presName="rootConnector" presStyleLbl="node2" presStyleIdx="2" presStyleCnt="4"/>
      <dgm:spPr/>
      <dgm:t>
        <a:bodyPr/>
        <a:lstStyle/>
        <a:p>
          <a:endParaRPr lang="es-EC"/>
        </a:p>
      </dgm:t>
    </dgm:pt>
    <dgm:pt modelId="{09143458-B0EF-4D55-819A-9BD5300D721A}" type="pres">
      <dgm:prSet presAssocID="{7C7CA641-47E4-4B55-8D6C-EC1C2A4C3A38}" presName="hierChild4" presStyleCnt="0"/>
      <dgm:spPr/>
    </dgm:pt>
    <dgm:pt modelId="{D06CF9F4-C1C4-43D0-ABE9-95C0E9AB9720}" type="pres">
      <dgm:prSet presAssocID="{7C7CA641-47E4-4B55-8D6C-EC1C2A4C3A38}" presName="hierChild5" presStyleCnt="0"/>
      <dgm:spPr/>
    </dgm:pt>
    <dgm:pt modelId="{3FFB6C43-529B-421F-9FDF-92B9BDB75A65}" type="pres">
      <dgm:prSet presAssocID="{5E9E818F-256C-466A-9628-423F83EF655C}" presName="Name37" presStyleLbl="parChTrans1D2" presStyleIdx="3" presStyleCnt="4"/>
      <dgm:spPr/>
      <dgm:t>
        <a:bodyPr/>
        <a:lstStyle/>
        <a:p>
          <a:endParaRPr lang="es-EC"/>
        </a:p>
      </dgm:t>
    </dgm:pt>
    <dgm:pt modelId="{99D9ABD3-C199-4FB4-A662-84446CF01F0E}" type="pres">
      <dgm:prSet presAssocID="{7505F811-BD19-42DB-BDFE-DD43608AEF81}" presName="hierRoot2" presStyleCnt="0">
        <dgm:presLayoutVars>
          <dgm:hierBranch val="init"/>
        </dgm:presLayoutVars>
      </dgm:prSet>
      <dgm:spPr/>
    </dgm:pt>
    <dgm:pt modelId="{E5A29AA7-5019-4B76-94C3-AAAE63C2E103}" type="pres">
      <dgm:prSet presAssocID="{7505F811-BD19-42DB-BDFE-DD43608AEF81}" presName="rootComposite" presStyleCnt="0"/>
      <dgm:spPr/>
    </dgm:pt>
    <dgm:pt modelId="{B281AD55-0F4E-4358-B0A7-EC7A001F3142}" type="pres">
      <dgm:prSet presAssocID="{7505F811-BD19-42DB-BDFE-DD43608AEF81}" presName="rootText" presStyleLbl="node2" presStyleIdx="3" presStyleCnt="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614C201B-9708-470C-8496-116E74452D3C}" type="pres">
      <dgm:prSet presAssocID="{7505F811-BD19-42DB-BDFE-DD43608AEF81}" presName="rootConnector" presStyleLbl="node2" presStyleIdx="3" presStyleCnt="4"/>
      <dgm:spPr/>
      <dgm:t>
        <a:bodyPr/>
        <a:lstStyle/>
        <a:p>
          <a:endParaRPr lang="es-EC"/>
        </a:p>
      </dgm:t>
    </dgm:pt>
    <dgm:pt modelId="{DC47211E-E457-4A04-A6FA-756D890FECC5}" type="pres">
      <dgm:prSet presAssocID="{7505F811-BD19-42DB-BDFE-DD43608AEF81}" presName="hierChild4" presStyleCnt="0"/>
      <dgm:spPr/>
    </dgm:pt>
    <dgm:pt modelId="{987249B7-257B-4927-B885-EB1F4950243C}" type="pres">
      <dgm:prSet presAssocID="{7505F811-BD19-42DB-BDFE-DD43608AEF81}" presName="hierChild5" presStyleCnt="0"/>
      <dgm:spPr/>
    </dgm:pt>
    <dgm:pt modelId="{DA4F2A87-A798-4A6F-A7DC-326BEB1545E2}" type="pres">
      <dgm:prSet presAssocID="{054F5986-614A-4E56-AE2E-BCE3B33901B9}" presName="hierChild3" presStyleCnt="0"/>
      <dgm:spPr/>
    </dgm:pt>
  </dgm:ptLst>
  <dgm:cxnLst>
    <dgm:cxn modelId="{2FCA79C9-AE78-4765-B77D-9C1F8343C7AF}" type="presOf" srcId="{FCF39F63-9B97-4922-9EB0-D3A6849F6EBB}" destId="{59B76987-0FDE-4531-9752-0A03D1CE451D}" srcOrd="0" destOrd="0" presId="urn:microsoft.com/office/officeart/2005/8/layout/orgChart1"/>
    <dgm:cxn modelId="{68359074-12A0-4BDA-A23D-1ABE8502BC2F}" type="presOf" srcId="{E58F7A3A-4AD5-46C5-AA76-94CB0E4AFD1C}" destId="{233CF780-84C6-42C1-B5D2-6711FCC542F9}" srcOrd="0" destOrd="0" presId="urn:microsoft.com/office/officeart/2005/8/layout/orgChart1"/>
    <dgm:cxn modelId="{7FBC0AA4-F708-4746-AAA1-AFADA1220D56}" type="presOf" srcId="{FCF39F63-9B97-4922-9EB0-D3A6849F6EBB}" destId="{C4E87DFF-A4DA-4C7D-9D98-D412A5478355}" srcOrd="1" destOrd="0" presId="urn:microsoft.com/office/officeart/2005/8/layout/orgChart1"/>
    <dgm:cxn modelId="{85A8F11B-1F91-4C10-94A7-560D3F19B2ED}" type="presOf" srcId="{054F5986-614A-4E56-AE2E-BCE3B33901B9}" destId="{C43C0678-4C92-45AE-A247-B1A72F79EFE3}" srcOrd="0" destOrd="0" presId="urn:microsoft.com/office/officeart/2005/8/layout/orgChart1"/>
    <dgm:cxn modelId="{3558D7CE-32F2-4AC2-B65A-56DBEB57DDD6}" srcId="{1036D251-B6E6-4E81-82EE-4DAA154F3CED}" destId="{054F5986-614A-4E56-AE2E-BCE3B33901B9}" srcOrd="0" destOrd="0" parTransId="{303B6AD9-CA0A-4D0B-8F26-C0EF3617ACCB}" sibTransId="{1EC95696-419B-4ABA-A3AA-2BD7FCD69AB9}"/>
    <dgm:cxn modelId="{3BE6977D-EDA6-4D2A-AB9B-761A6338A20E}" type="presOf" srcId="{AC4A1BAA-3B3F-4872-AF60-E8C10C7E13AD}" destId="{CD4A0471-4C77-438B-9012-AA96B9F0005D}" srcOrd="1" destOrd="0" presId="urn:microsoft.com/office/officeart/2005/8/layout/orgChart1"/>
    <dgm:cxn modelId="{9FECD064-1EE1-4E09-A7EA-CC71D2FED380}" type="presOf" srcId="{7C7CA641-47E4-4B55-8D6C-EC1C2A4C3A38}" destId="{80B0B08D-CA97-44C9-9B75-042092D0D8A0}" srcOrd="0" destOrd="0" presId="urn:microsoft.com/office/officeart/2005/8/layout/orgChart1"/>
    <dgm:cxn modelId="{6B264E00-0208-4406-A833-5F9E4B86235D}" srcId="{054F5986-614A-4E56-AE2E-BCE3B33901B9}" destId="{7C7CA641-47E4-4B55-8D6C-EC1C2A4C3A38}" srcOrd="2" destOrd="0" parTransId="{ED55F3C6-5AD8-4824-AC40-BE82A1CED6F2}" sibTransId="{CB80DAF8-0D9C-41D6-92CF-4BFB2ADD8F45}"/>
    <dgm:cxn modelId="{17096AE6-38D5-47D9-B75B-27A8BBC8FE48}" type="presOf" srcId="{7505F811-BD19-42DB-BDFE-DD43608AEF81}" destId="{614C201B-9708-470C-8496-116E74452D3C}" srcOrd="1" destOrd="0" presId="urn:microsoft.com/office/officeart/2005/8/layout/orgChart1"/>
    <dgm:cxn modelId="{75CA2EBF-944E-428C-844F-0632FF0919ED}" type="presOf" srcId="{ED55F3C6-5AD8-4824-AC40-BE82A1CED6F2}" destId="{58DCDC52-C49F-4106-89F6-87E689776C92}" srcOrd="0" destOrd="0" presId="urn:microsoft.com/office/officeart/2005/8/layout/orgChart1"/>
    <dgm:cxn modelId="{FFFCB73E-2657-4ED2-B81A-DEBE95A5B785}" type="presOf" srcId="{AC4A1BAA-3B3F-4872-AF60-E8C10C7E13AD}" destId="{6B257640-B033-499D-957E-35CE466A1BF3}" srcOrd="0" destOrd="0" presId="urn:microsoft.com/office/officeart/2005/8/layout/orgChart1"/>
    <dgm:cxn modelId="{B0B801FD-13CE-4576-BF26-10DD00032F33}" type="presOf" srcId="{054F5986-614A-4E56-AE2E-BCE3B33901B9}" destId="{74B0C2D5-0CDB-4F75-8FAC-09036C9814CC}" srcOrd="1" destOrd="0" presId="urn:microsoft.com/office/officeart/2005/8/layout/orgChart1"/>
    <dgm:cxn modelId="{D8B968B1-9A2D-47D8-A8A0-01A42A601512}" srcId="{054F5986-614A-4E56-AE2E-BCE3B33901B9}" destId="{7505F811-BD19-42DB-BDFE-DD43608AEF81}" srcOrd="3" destOrd="0" parTransId="{5E9E818F-256C-466A-9628-423F83EF655C}" sibTransId="{1E67F45B-B999-488C-800C-1195C276DD06}"/>
    <dgm:cxn modelId="{1D6B1EEF-2305-4B08-9EE4-8EF56A42D1F6}" srcId="{054F5986-614A-4E56-AE2E-BCE3B33901B9}" destId="{FCF39F63-9B97-4922-9EB0-D3A6849F6EBB}" srcOrd="0" destOrd="0" parTransId="{E58F7A3A-4AD5-46C5-AA76-94CB0E4AFD1C}" sibTransId="{B3741F82-94BC-414E-9AE9-A015A7D0F7F4}"/>
    <dgm:cxn modelId="{9DBF77F0-1163-4A4E-BEF5-A091610B9A3B}" type="presOf" srcId="{7C7CA641-47E4-4B55-8D6C-EC1C2A4C3A38}" destId="{5C8B8311-DD5B-47B6-B5E9-8104869DAF07}" srcOrd="1" destOrd="0" presId="urn:microsoft.com/office/officeart/2005/8/layout/orgChart1"/>
    <dgm:cxn modelId="{C780AE6A-EFE8-42E7-A835-A0F9BB8BF0BD}" srcId="{054F5986-614A-4E56-AE2E-BCE3B33901B9}" destId="{AC4A1BAA-3B3F-4872-AF60-E8C10C7E13AD}" srcOrd="1" destOrd="0" parTransId="{1CA36B19-D74F-46FC-A8AD-01D8989C0A06}" sibTransId="{4F7BAAA7-A938-4BB8-89A3-6FB72CF8FEC8}"/>
    <dgm:cxn modelId="{2E6626D1-8DC9-4820-AB2B-3AE07F8074A1}" type="presOf" srcId="{5E9E818F-256C-466A-9628-423F83EF655C}" destId="{3FFB6C43-529B-421F-9FDF-92B9BDB75A65}" srcOrd="0" destOrd="0" presId="urn:microsoft.com/office/officeart/2005/8/layout/orgChart1"/>
    <dgm:cxn modelId="{1E6F3147-ED61-44D2-96E6-69BDCBF4D918}" type="presOf" srcId="{1036D251-B6E6-4E81-82EE-4DAA154F3CED}" destId="{70218263-C44D-4619-B72A-EB0CE7422174}" srcOrd="0" destOrd="0" presId="urn:microsoft.com/office/officeart/2005/8/layout/orgChart1"/>
    <dgm:cxn modelId="{0DC78825-C617-4AD7-906E-31D19F62B63C}" type="presOf" srcId="{7505F811-BD19-42DB-BDFE-DD43608AEF81}" destId="{B281AD55-0F4E-4358-B0A7-EC7A001F3142}" srcOrd="0" destOrd="0" presId="urn:microsoft.com/office/officeart/2005/8/layout/orgChart1"/>
    <dgm:cxn modelId="{6EB84261-D31F-45DD-BA9B-43645B47A03D}" type="presOf" srcId="{1CA36B19-D74F-46FC-A8AD-01D8989C0A06}" destId="{326E0033-E826-436B-AEE5-7217481CF3C2}" srcOrd="0" destOrd="0" presId="urn:microsoft.com/office/officeart/2005/8/layout/orgChart1"/>
    <dgm:cxn modelId="{FB60F6BA-C9B5-4F1E-A711-9CB48B9EF8CA}" type="presParOf" srcId="{70218263-C44D-4619-B72A-EB0CE7422174}" destId="{3D915A90-7F6A-4149-82B9-F38C38A35D7A}" srcOrd="0" destOrd="0" presId="urn:microsoft.com/office/officeart/2005/8/layout/orgChart1"/>
    <dgm:cxn modelId="{830D3FCC-8BB7-4ECB-9C85-AD4718814873}" type="presParOf" srcId="{3D915A90-7F6A-4149-82B9-F38C38A35D7A}" destId="{C6DDD0EF-A770-4A9B-9386-6EBC528B0641}" srcOrd="0" destOrd="0" presId="urn:microsoft.com/office/officeart/2005/8/layout/orgChart1"/>
    <dgm:cxn modelId="{2B0585B3-F8A9-4993-8F0F-67EC397B06DC}" type="presParOf" srcId="{C6DDD0EF-A770-4A9B-9386-6EBC528B0641}" destId="{C43C0678-4C92-45AE-A247-B1A72F79EFE3}" srcOrd="0" destOrd="0" presId="urn:microsoft.com/office/officeart/2005/8/layout/orgChart1"/>
    <dgm:cxn modelId="{44C35CB2-FB88-42D8-BD41-AD10F209E559}" type="presParOf" srcId="{C6DDD0EF-A770-4A9B-9386-6EBC528B0641}" destId="{74B0C2D5-0CDB-4F75-8FAC-09036C9814CC}" srcOrd="1" destOrd="0" presId="urn:microsoft.com/office/officeart/2005/8/layout/orgChart1"/>
    <dgm:cxn modelId="{9BEAB5AD-CEBB-46DD-B3A9-29F4716ACBFA}" type="presParOf" srcId="{3D915A90-7F6A-4149-82B9-F38C38A35D7A}" destId="{E030CC1F-DBA3-4621-9E6D-330412569541}" srcOrd="1" destOrd="0" presId="urn:microsoft.com/office/officeart/2005/8/layout/orgChart1"/>
    <dgm:cxn modelId="{4095F37D-493F-4E15-A1C2-32F29DD7F7EA}" type="presParOf" srcId="{E030CC1F-DBA3-4621-9E6D-330412569541}" destId="{233CF780-84C6-42C1-B5D2-6711FCC542F9}" srcOrd="0" destOrd="0" presId="urn:microsoft.com/office/officeart/2005/8/layout/orgChart1"/>
    <dgm:cxn modelId="{2B1D95D4-E586-49BD-B3FD-E1ECC37C888E}" type="presParOf" srcId="{E030CC1F-DBA3-4621-9E6D-330412569541}" destId="{10B4886C-C37D-48B7-895F-3F0E095705C1}" srcOrd="1" destOrd="0" presId="urn:microsoft.com/office/officeart/2005/8/layout/orgChart1"/>
    <dgm:cxn modelId="{CC6FD95C-D9F3-4367-9761-1B752AB6FA26}" type="presParOf" srcId="{10B4886C-C37D-48B7-895F-3F0E095705C1}" destId="{C32BA0CF-83C4-4A75-8C24-B6A84DFA1ED3}" srcOrd="0" destOrd="0" presId="urn:microsoft.com/office/officeart/2005/8/layout/orgChart1"/>
    <dgm:cxn modelId="{3AF7E5AC-BADB-4C57-8E16-0E3BB94DACEE}" type="presParOf" srcId="{C32BA0CF-83C4-4A75-8C24-B6A84DFA1ED3}" destId="{59B76987-0FDE-4531-9752-0A03D1CE451D}" srcOrd="0" destOrd="0" presId="urn:microsoft.com/office/officeart/2005/8/layout/orgChart1"/>
    <dgm:cxn modelId="{8654B5B9-1705-4B79-844F-BE83AB6049EC}" type="presParOf" srcId="{C32BA0CF-83C4-4A75-8C24-B6A84DFA1ED3}" destId="{C4E87DFF-A4DA-4C7D-9D98-D412A5478355}" srcOrd="1" destOrd="0" presId="urn:microsoft.com/office/officeart/2005/8/layout/orgChart1"/>
    <dgm:cxn modelId="{A0986C0A-6036-4830-BB69-7E0318A56AA2}" type="presParOf" srcId="{10B4886C-C37D-48B7-895F-3F0E095705C1}" destId="{A7323966-62B7-45F7-BCAC-FF6BB5BB8C16}" srcOrd="1" destOrd="0" presId="urn:microsoft.com/office/officeart/2005/8/layout/orgChart1"/>
    <dgm:cxn modelId="{6A171B3E-A9B7-4AAF-A9E6-893EE76D50C4}" type="presParOf" srcId="{10B4886C-C37D-48B7-895F-3F0E095705C1}" destId="{8A61BB2B-3E0D-40CA-8904-A5A4688F7054}" srcOrd="2" destOrd="0" presId="urn:microsoft.com/office/officeart/2005/8/layout/orgChart1"/>
    <dgm:cxn modelId="{86A30BD9-DD5B-4A93-B3F9-47F1A661D086}" type="presParOf" srcId="{E030CC1F-DBA3-4621-9E6D-330412569541}" destId="{326E0033-E826-436B-AEE5-7217481CF3C2}" srcOrd="2" destOrd="0" presId="urn:microsoft.com/office/officeart/2005/8/layout/orgChart1"/>
    <dgm:cxn modelId="{FE77024E-2C50-48BE-A2E2-82CF50A72770}" type="presParOf" srcId="{E030CC1F-DBA3-4621-9E6D-330412569541}" destId="{0D72795F-3416-45DC-A07B-C9F7D0163196}" srcOrd="3" destOrd="0" presId="urn:microsoft.com/office/officeart/2005/8/layout/orgChart1"/>
    <dgm:cxn modelId="{6242B449-C01E-4D9C-A700-423200645676}" type="presParOf" srcId="{0D72795F-3416-45DC-A07B-C9F7D0163196}" destId="{5EDF846E-21E1-4877-BC55-B90071239032}" srcOrd="0" destOrd="0" presId="urn:microsoft.com/office/officeart/2005/8/layout/orgChart1"/>
    <dgm:cxn modelId="{602118B9-26E6-480C-BC3F-00960783C659}" type="presParOf" srcId="{5EDF846E-21E1-4877-BC55-B90071239032}" destId="{6B257640-B033-499D-957E-35CE466A1BF3}" srcOrd="0" destOrd="0" presId="urn:microsoft.com/office/officeart/2005/8/layout/orgChart1"/>
    <dgm:cxn modelId="{5DD8234F-7BFE-4A61-BAD5-45BFD430263F}" type="presParOf" srcId="{5EDF846E-21E1-4877-BC55-B90071239032}" destId="{CD4A0471-4C77-438B-9012-AA96B9F0005D}" srcOrd="1" destOrd="0" presId="urn:microsoft.com/office/officeart/2005/8/layout/orgChart1"/>
    <dgm:cxn modelId="{BC96CB4B-7D90-445A-9321-4643BC2F8FB4}" type="presParOf" srcId="{0D72795F-3416-45DC-A07B-C9F7D0163196}" destId="{5D98E3A8-0F19-4E2A-A46D-811FBDC04A87}" srcOrd="1" destOrd="0" presId="urn:microsoft.com/office/officeart/2005/8/layout/orgChart1"/>
    <dgm:cxn modelId="{0B883791-E6C1-40D5-BA40-0917DFFAAFE1}" type="presParOf" srcId="{0D72795F-3416-45DC-A07B-C9F7D0163196}" destId="{BAD344E7-35EB-44F1-9FA6-2322402D28DD}" srcOrd="2" destOrd="0" presId="urn:microsoft.com/office/officeart/2005/8/layout/orgChart1"/>
    <dgm:cxn modelId="{81011735-4C07-46F9-8637-0A2C4C30076A}" type="presParOf" srcId="{E030CC1F-DBA3-4621-9E6D-330412569541}" destId="{58DCDC52-C49F-4106-89F6-87E689776C92}" srcOrd="4" destOrd="0" presId="urn:microsoft.com/office/officeart/2005/8/layout/orgChart1"/>
    <dgm:cxn modelId="{00A41916-66A4-4FCB-9C7D-EF519F0CED72}" type="presParOf" srcId="{E030CC1F-DBA3-4621-9E6D-330412569541}" destId="{19803095-C5C7-443E-8FA3-A617356CE0C7}" srcOrd="5" destOrd="0" presId="urn:microsoft.com/office/officeart/2005/8/layout/orgChart1"/>
    <dgm:cxn modelId="{33643031-9E29-4C4C-B186-DA278D9B1691}" type="presParOf" srcId="{19803095-C5C7-443E-8FA3-A617356CE0C7}" destId="{F70F7DAD-2373-4A53-B7F0-4990F8EE4BFC}" srcOrd="0" destOrd="0" presId="urn:microsoft.com/office/officeart/2005/8/layout/orgChart1"/>
    <dgm:cxn modelId="{61A7C73C-1377-48E4-B9E6-BC58592DFB09}" type="presParOf" srcId="{F70F7DAD-2373-4A53-B7F0-4990F8EE4BFC}" destId="{80B0B08D-CA97-44C9-9B75-042092D0D8A0}" srcOrd="0" destOrd="0" presId="urn:microsoft.com/office/officeart/2005/8/layout/orgChart1"/>
    <dgm:cxn modelId="{522DB5A7-412C-48CC-9FEB-CCD8435129BF}" type="presParOf" srcId="{F70F7DAD-2373-4A53-B7F0-4990F8EE4BFC}" destId="{5C8B8311-DD5B-47B6-B5E9-8104869DAF07}" srcOrd="1" destOrd="0" presId="urn:microsoft.com/office/officeart/2005/8/layout/orgChart1"/>
    <dgm:cxn modelId="{901D0412-77E8-47C1-8B42-9861E61B8BB8}" type="presParOf" srcId="{19803095-C5C7-443E-8FA3-A617356CE0C7}" destId="{09143458-B0EF-4D55-819A-9BD5300D721A}" srcOrd="1" destOrd="0" presId="urn:microsoft.com/office/officeart/2005/8/layout/orgChart1"/>
    <dgm:cxn modelId="{74409510-EE96-4656-B10E-940F3F25567F}" type="presParOf" srcId="{19803095-C5C7-443E-8FA3-A617356CE0C7}" destId="{D06CF9F4-C1C4-43D0-ABE9-95C0E9AB9720}" srcOrd="2" destOrd="0" presId="urn:microsoft.com/office/officeart/2005/8/layout/orgChart1"/>
    <dgm:cxn modelId="{3AAA40BC-F4B7-4F92-BFB3-C16FE135E1DE}" type="presParOf" srcId="{E030CC1F-DBA3-4621-9E6D-330412569541}" destId="{3FFB6C43-529B-421F-9FDF-92B9BDB75A65}" srcOrd="6" destOrd="0" presId="urn:microsoft.com/office/officeart/2005/8/layout/orgChart1"/>
    <dgm:cxn modelId="{C09973A2-C1E6-40A8-A893-A73BFF0D8501}" type="presParOf" srcId="{E030CC1F-DBA3-4621-9E6D-330412569541}" destId="{99D9ABD3-C199-4FB4-A662-84446CF01F0E}" srcOrd="7" destOrd="0" presId="urn:microsoft.com/office/officeart/2005/8/layout/orgChart1"/>
    <dgm:cxn modelId="{F3ADF0D5-5DE1-48B5-AA1B-63A75C1B2348}" type="presParOf" srcId="{99D9ABD3-C199-4FB4-A662-84446CF01F0E}" destId="{E5A29AA7-5019-4B76-94C3-AAAE63C2E103}" srcOrd="0" destOrd="0" presId="urn:microsoft.com/office/officeart/2005/8/layout/orgChart1"/>
    <dgm:cxn modelId="{B8A1B81C-FF9D-4C36-92E5-EDEDDA535728}" type="presParOf" srcId="{E5A29AA7-5019-4B76-94C3-AAAE63C2E103}" destId="{B281AD55-0F4E-4358-B0A7-EC7A001F3142}" srcOrd="0" destOrd="0" presId="urn:microsoft.com/office/officeart/2005/8/layout/orgChart1"/>
    <dgm:cxn modelId="{14B18CFB-AAF3-43B3-AB36-EC4E1AA582BB}" type="presParOf" srcId="{E5A29AA7-5019-4B76-94C3-AAAE63C2E103}" destId="{614C201B-9708-470C-8496-116E74452D3C}" srcOrd="1" destOrd="0" presId="urn:microsoft.com/office/officeart/2005/8/layout/orgChart1"/>
    <dgm:cxn modelId="{F410835A-2460-4CE1-AABB-004AC95EE64D}" type="presParOf" srcId="{99D9ABD3-C199-4FB4-A662-84446CF01F0E}" destId="{DC47211E-E457-4A04-A6FA-756D890FECC5}" srcOrd="1" destOrd="0" presId="urn:microsoft.com/office/officeart/2005/8/layout/orgChart1"/>
    <dgm:cxn modelId="{E9B72063-13AF-464C-A875-7C3AEC8C15DB}" type="presParOf" srcId="{99D9ABD3-C199-4FB4-A662-84446CF01F0E}" destId="{987249B7-257B-4927-B885-EB1F4950243C}" srcOrd="2" destOrd="0" presId="urn:microsoft.com/office/officeart/2005/8/layout/orgChart1"/>
    <dgm:cxn modelId="{A3548386-8723-4828-9EAC-D0B2DE57F8DA}" type="presParOf" srcId="{3D915A90-7F6A-4149-82B9-F38C38A35D7A}" destId="{DA4F2A87-A798-4A6F-A7DC-326BEB1545E2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FFB6C43-529B-421F-9FDF-92B9BDB75A65}">
      <dsp:nvSpPr>
        <dsp:cNvPr id="0" name=""/>
        <dsp:cNvSpPr/>
      </dsp:nvSpPr>
      <dsp:spPr>
        <a:xfrm>
          <a:off x="4298156" y="919743"/>
          <a:ext cx="3337773" cy="38618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3094"/>
              </a:lnTo>
              <a:lnTo>
                <a:pt x="3337773" y="193094"/>
              </a:lnTo>
              <a:lnTo>
                <a:pt x="3337773" y="386188"/>
              </a:lnTo>
            </a:path>
          </a:pathLst>
        </a:custGeom>
        <a:noFill/>
        <a:ln w="1905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8DCDC52-C49F-4106-89F6-87E689776C92}">
      <dsp:nvSpPr>
        <dsp:cNvPr id="0" name=""/>
        <dsp:cNvSpPr/>
      </dsp:nvSpPr>
      <dsp:spPr>
        <a:xfrm>
          <a:off x="4298156" y="919743"/>
          <a:ext cx="1112591" cy="38618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3094"/>
              </a:lnTo>
              <a:lnTo>
                <a:pt x="1112591" y="193094"/>
              </a:lnTo>
              <a:lnTo>
                <a:pt x="1112591" y="386188"/>
              </a:lnTo>
            </a:path>
          </a:pathLst>
        </a:custGeom>
        <a:noFill/>
        <a:ln w="1905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26E0033-E826-436B-AEE5-7217481CF3C2}">
      <dsp:nvSpPr>
        <dsp:cNvPr id="0" name=""/>
        <dsp:cNvSpPr/>
      </dsp:nvSpPr>
      <dsp:spPr>
        <a:xfrm>
          <a:off x="3185564" y="919743"/>
          <a:ext cx="1112591" cy="386188"/>
        </a:xfrm>
        <a:custGeom>
          <a:avLst/>
          <a:gdLst/>
          <a:ahLst/>
          <a:cxnLst/>
          <a:rect l="0" t="0" r="0" b="0"/>
          <a:pathLst>
            <a:path>
              <a:moveTo>
                <a:pt x="1112591" y="0"/>
              </a:moveTo>
              <a:lnTo>
                <a:pt x="1112591" y="193094"/>
              </a:lnTo>
              <a:lnTo>
                <a:pt x="0" y="193094"/>
              </a:lnTo>
              <a:lnTo>
                <a:pt x="0" y="386188"/>
              </a:lnTo>
            </a:path>
          </a:pathLst>
        </a:custGeom>
        <a:noFill/>
        <a:ln w="1905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33CF780-84C6-42C1-B5D2-6711FCC542F9}">
      <dsp:nvSpPr>
        <dsp:cNvPr id="0" name=""/>
        <dsp:cNvSpPr/>
      </dsp:nvSpPr>
      <dsp:spPr>
        <a:xfrm>
          <a:off x="960382" y="919743"/>
          <a:ext cx="3337773" cy="386188"/>
        </a:xfrm>
        <a:custGeom>
          <a:avLst/>
          <a:gdLst/>
          <a:ahLst/>
          <a:cxnLst/>
          <a:rect l="0" t="0" r="0" b="0"/>
          <a:pathLst>
            <a:path>
              <a:moveTo>
                <a:pt x="3337773" y="0"/>
              </a:moveTo>
              <a:lnTo>
                <a:pt x="3337773" y="193094"/>
              </a:lnTo>
              <a:lnTo>
                <a:pt x="0" y="193094"/>
              </a:lnTo>
              <a:lnTo>
                <a:pt x="0" y="386188"/>
              </a:lnTo>
            </a:path>
          </a:pathLst>
        </a:custGeom>
        <a:noFill/>
        <a:ln w="1905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43C0678-4C92-45AE-A247-B1A72F79EFE3}">
      <dsp:nvSpPr>
        <dsp:cNvPr id="0" name=""/>
        <dsp:cNvSpPr/>
      </dsp:nvSpPr>
      <dsp:spPr>
        <a:xfrm>
          <a:off x="2011983" y="246"/>
          <a:ext cx="4572345" cy="91949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700" b="1" kern="1200" dirty="0" smtClean="0">
              <a:solidFill>
                <a:schemeClr val="tx1"/>
              </a:solidFill>
              <a:latin typeface="Bell MT" panose="02020503060305020303" pitchFamily="18" charset="0"/>
              <a:cs typeface="Times New Roman" panose="02020603050405020304" pitchFamily="18" charset="0"/>
            </a:rPr>
            <a:t>NORMAS LEGALES SOBRE LA RENDICIÓN DE CUENTAS</a:t>
          </a:r>
          <a:endParaRPr lang="es-ES" sz="1700" kern="1200" dirty="0">
            <a:latin typeface="Bell MT" panose="02020503060305020303" pitchFamily="18" charset="0"/>
          </a:endParaRPr>
        </a:p>
      </dsp:txBody>
      <dsp:txXfrm>
        <a:off x="2011983" y="246"/>
        <a:ext cx="4572345" cy="919496"/>
      </dsp:txXfrm>
    </dsp:sp>
    <dsp:sp modelId="{59B76987-0FDE-4531-9752-0A03D1CE451D}">
      <dsp:nvSpPr>
        <dsp:cNvPr id="0" name=""/>
        <dsp:cNvSpPr/>
      </dsp:nvSpPr>
      <dsp:spPr>
        <a:xfrm>
          <a:off x="40885" y="1305931"/>
          <a:ext cx="1838993" cy="91949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700" b="1" kern="1200" dirty="0" smtClean="0">
              <a:latin typeface="Bell MT" panose="02020503060305020303" pitchFamily="18" charset="0"/>
            </a:rPr>
            <a:t>Art. 83.- Literal 11</a:t>
          </a:r>
          <a:endParaRPr lang="es-ES" sz="1700" kern="1200" dirty="0">
            <a:latin typeface="Bell MT" panose="02020503060305020303" pitchFamily="18" charset="0"/>
          </a:endParaRPr>
        </a:p>
      </dsp:txBody>
      <dsp:txXfrm>
        <a:off x="40885" y="1305931"/>
        <a:ext cx="1838993" cy="919496"/>
      </dsp:txXfrm>
    </dsp:sp>
    <dsp:sp modelId="{6B257640-B033-499D-957E-35CE466A1BF3}">
      <dsp:nvSpPr>
        <dsp:cNvPr id="0" name=""/>
        <dsp:cNvSpPr/>
      </dsp:nvSpPr>
      <dsp:spPr>
        <a:xfrm>
          <a:off x="2266067" y="1305931"/>
          <a:ext cx="1838993" cy="91949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700" b="1" kern="1200" dirty="0" smtClean="0">
              <a:latin typeface="Bell MT" panose="02020503060305020303" pitchFamily="18" charset="0"/>
            </a:rPr>
            <a:t>Art. 266 y 302 inciso 4to</a:t>
          </a:r>
          <a:endParaRPr lang="es-ES" sz="1700" kern="1200" dirty="0">
            <a:latin typeface="Bell MT" panose="02020503060305020303" pitchFamily="18" charset="0"/>
          </a:endParaRPr>
        </a:p>
      </dsp:txBody>
      <dsp:txXfrm>
        <a:off x="2266067" y="1305931"/>
        <a:ext cx="1838993" cy="919496"/>
      </dsp:txXfrm>
    </dsp:sp>
    <dsp:sp modelId="{80B0B08D-CA97-44C9-9B75-042092D0D8A0}">
      <dsp:nvSpPr>
        <dsp:cNvPr id="0" name=""/>
        <dsp:cNvSpPr/>
      </dsp:nvSpPr>
      <dsp:spPr>
        <a:xfrm>
          <a:off x="4491250" y="1305931"/>
          <a:ext cx="1838993" cy="91949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700" b="1" kern="1200" dirty="0" smtClean="0">
              <a:latin typeface="Bell MT" panose="02020503060305020303" pitchFamily="18" charset="0"/>
            </a:rPr>
            <a:t>Art. 89,90,92 y 95</a:t>
          </a:r>
          <a:endParaRPr lang="es-EC" sz="1700" kern="1200" dirty="0">
            <a:latin typeface="Bell MT" panose="02020503060305020303" pitchFamily="18" charset="0"/>
          </a:endParaRPr>
        </a:p>
      </dsp:txBody>
      <dsp:txXfrm>
        <a:off x="4491250" y="1305931"/>
        <a:ext cx="1838993" cy="919496"/>
      </dsp:txXfrm>
    </dsp:sp>
    <dsp:sp modelId="{B281AD55-0F4E-4358-B0A7-EC7A001F3142}">
      <dsp:nvSpPr>
        <dsp:cNvPr id="0" name=""/>
        <dsp:cNvSpPr/>
      </dsp:nvSpPr>
      <dsp:spPr>
        <a:xfrm>
          <a:off x="6716432" y="1305931"/>
          <a:ext cx="1838993" cy="91949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700" b="1" kern="1200" dirty="0" smtClean="0">
              <a:latin typeface="Bell MT" panose="02020503060305020303" pitchFamily="18" charset="0"/>
            </a:rPr>
            <a:t>Art. 9, 10 numerales 1,2,3,4,5,6,7,8 y Art. 11</a:t>
          </a:r>
          <a:endParaRPr lang="es-ES" sz="1700" kern="1200" dirty="0">
            <a:latin typeface="Bell MT" panose="02020503060305020303" pitchFamily="18" charset="0"/>
          </a:endParaRPr>
        </a:p>
      </dsp:txBody>
      <dsp:txXfrm>
        <a:off x="6716432" y="1305931"/>
        <a:ext cx="1838993" cy="91949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03C5D1-2203-420F-9DB5-0672B4A4214B}" type="datetimeFigureOut">
              <a:rPr lang="es-EC" smtClean="0"/>
              <a:t>9/7/2025</a:t>
            </a:fld>
            <a:endParaRPr lang="es-EC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C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EC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6C3F22-9643-4A0B-B504-893CD2FCDAA4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7636009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85D6FD-796A-40BB-B8E3-5FAD9BC94EAC}" type="slidenum">
              <a:rPr lang="es-EC" smtClean="0"/>
              <a:t>2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5956267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85D6FD-796A-40BB-B8E3-5FAD9BC94EAC}" type="slidenum">
              <a:rPr lang="es-EC" smtClean="0"/>
              <a:t>3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7052320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3A307B7B-C143-AFA4-5422-08CEA223D7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MX" dirty="0"/>
              <a:t>Haz clic para modificar el estilo de título del patrón</a:t>
            </a:r>
            <a:endParaRPr lang="es-EC" dirty="0"/>
          </a:p>
        </p:txBody>
      </p:sp>
      <p:sp>
        <p:nvSpPr>
          <p:cNvPr id="3" name="Subtítulo 2">
            <a:extLst>
              <a:ext uri="{FF2B5EF4-FFF2-40B4-BE49-F238E27FC236}">
                <a16:creationId xmlns="" xmlns:a16="http://schemas.microsoft.com/office/drawing/2014/main" id="{0FD5158E-0B6F-6BE1-2C53-D6DFF702DD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MX"/>
              <a:t>Haz clic para editar el estilo de subtítulo del patrón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693BF570-E008-BB31-1AD1-B57F0BE956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0753D6-FAF1-4AE8-91D5-E70BFBCF6FB8}" type="datetime1">
              <a:rPr lang="en-US" smtClean="0"/>
              <a:t>7/9/2025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39F6EDE6-740E-CF6D-6E8F-D888797ED0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C" dirty="0"/>
              <a:t>Dirección: Calle Ruperto Reinoso y Señor de Maca - Latacunga Ecuador 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A40A076A-92BA-2A3B-8CEC-1EAE76C624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231612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1CC24485-9E54-4098-CBB5-0747C3492E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EC"/>
          </a:p>
        </p:txBody>
      </p:sp>
      <p:sp>
        <p:nvSpPr>
          <p:cNvPr id="3" name="Marcador de fecha 2">
            <a:extLst>
              <a:ext uri="{FF2B5EF4-FFF2-40B4-BE49-F238E27FC236}">
                <a16:creationId xmlns="" xmlns:a16="http://schemas.microsoft.com/office/drawing/2014/main" id="{69E99200-7985-D005-A2F4-2A9B89A230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24C2F7-E764-4BC2-B638-5F7A647E1E53}" type="datetime1">
              <a:rPr lang="en-US" smtClean="0"/>
              <a:t>7/9/2025</a:t>
            </a:fld>
            <a:endParaRPr lang="en-US"/>
          </a:p>
        </p:txBody>
      </p:sp>
      <p:sp>
        <p:nvSpPr>
          <p:cNvPr id="4" name="Marcador de pie de página 3">
            <a:extLst>
              <a:ext uri="{FF2B5EF4-FFF2-40B4-BE49-F238E27FC236}">
                <a16:creationId xmlns="" xmlns:a16="http://schemas.microsoft.com/office/drawing/2014/main" id="{2E29A99D-E98C-058D-30A0-D078895B07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C"/>
              <a:t>Dirección: Calle Ruperto Reinoso y Señor de Maca - Latacunga Ecuador </a:t>
            </a: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="" xmlns:a16="http://schemas.microsoft.com/office/drawing/2014/main" id="{7585B9E4-3942-8B18-53D7-F448F9C8F0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30023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53DA4EBD-8F9E-09E9-2E2C-257BD7362C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1459CDE0-C9E6-F397-6272-B0386A7031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5ACDF428-F3BB-D33D-0BA4-4BDDFBF2A1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92E6C3-FE97-40E6-AF92-FAA5D9DA5371}" type="datetime1">
              <a:rPr lang="en-US" smtClean="0"/>
              <a:t>7/9/2025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338645DD-E97D-D871-4370-B33360F08B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C"/>
              <a:t>Dirección: Calle Ruperto Reinoso y Señor de Maca - Latacunga Ecuador 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AD693284-EA3A-EC82-A1BE-20DC7BAB8B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099558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3CD03D91-9371-F4C3-83EB-B05B3BE049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MX"/>
              <a:t>Haz clic para modificar el estilo de título del patrón</a:t>
            </a:r>
            <a:endParaRPr lang="es-EC"/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0D03E4D7-9669-4896-97D5-989B2372DB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89BAB1B4-9A8B-EBF0-9E72-CF8F808563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FE60B-DB19-4504-BC31-1CBE29BC539D}" type="datetime1">
              <a:rPr lang="en-US" smtClean="0"/>
              <a:t>7/9/2025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498FF097-F036-B7B3-FADB-1AECD94520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C"/>
              <a:t>Dirección: Calle Ruperto Reinoso y Señor de Maca - Latacunga Ecuador 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5178662F-B7EE-2EDC-B403-0AD31DC637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4096341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9526ECC3-C3D7-B735-48AC-AB6466CEB1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62F553A0-26F6-4956-AADB-BF93A1C6814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EC"/>
          </a:p>
        </p:txBody>
      </p:sp>
      <p:sp>
        <p:nvSpPr>
          <p:cNvPr id="4" name="Marcador de contenido 3">
            <a:extLst>
              <a:ext uri="{FF2B5EF4-FFF2-40B4-BE49-F238E27FC236}">
                <a16:creationId xmlns="" xmlns:a16="http://schemas.microsoft.com/office/drawing/2014/main" id="{3BE55EBB-2746-4783-CC25-D4B3F20DA0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EC"/>
          </a:p>
        </p:txBody>
      </p:sp>
      <p:sp>
        <p:nvSpPr>
          <p:cNvPr id="5" name="Marcador de fecha 4">
            <a:extLst>
              <a:ext uri="{FF2B5EF4-FFF2-40B4-BE49-F238E27FC236}">
                <a16:creationId xmlns="" xmlns:a16="http://schemas.microsoft.com/office/drawing/2014/main" id="{53BE7466-743A-B784-E2A5-A5F814DA5C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FB382-586E-4F5D-9549-C4B0B1A478D6}" type="datetime1">
              <a:rPr lang="en-US" smtClean="0"/>
              <a:t>7/9/2025</a:t>
            </a:fld>
            <a:endParaRPr lang="en-US"/>
          </a:p>
        </p:txBody>
      </p:sp>
      <p:sp>
        <p:nvSpPr>
          <p:cNvPr id="6" name="Marcador de pie de página 5">
            <a:extLst>
              <a:ext uri="{FF2B5EF4-FFF2-40B4-BE49-F238E27FC236}">
                <a16:creationId xmlns="" xmlns:a16="http://schemas.microsoft.com/office/drawing/2014/main" id="{09DC29B2-002D-9203-7163-479B968075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C"/>
              <a:t>Dirección: Calle Ruperto Reinoso y Señor de Maca - Latacunga Ecuador </a:t>
            </a: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="" xmlns:a16="http://schemas.microsoft.com/office/drawing/2014/main" id="{3DB1D6CA-86CD-1257-8DFD-112559A2A0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312569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B2CA0888-1FEA-FC86-6F5B-009840A2F2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s-EC"/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BA7EA7CE-144D-3EAB-0DC2-3B4556AE96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="" xmlns:a16="http://schemas.microsoft.com/office/drawing/2014/main" id="{E37B0DDE-7BF3-5F2C-FC53-0F8E996057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EC"/>
          </a:p>
        </p:txBody>
      </p:sp>
      <p:sp>
        <p:nvSpPr>
          <p:cNvPr id="5" name="Marcador de texto 4">
            <a:extLst>
              <a:ext uri="{FF2B5EF4-FFF2-40B4-BE49-F238E27FC236}">
                <a16:creationId xmlns="" xmlns:a16="http://schemas.microsoft.com/office/drawing/2014/main" id="{E6AA5A6E-3763-D8D1-1049-5E1F0A86A6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="" xmlns:a16="http://schemas.microsoft.com/office/drawing/2014/main" id="{1B28B999-E4BA-BEDA-C4F7-4A820AFC6F0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EC"/>
          </a:p>
        </p:txBody>
      </p:sp>
      <p:sp>
        <p:nvSpPr>
          <p:cNvPr id="7" name="Marcador de fecha 6">
            <a:extLst>
              <a:ext uri="{FF2B5EF4-FFF2-40B4-BE49-F238E27FC236}">
                <a16:creationId xmlns="" xmlns:a16="http://schemas.microsoft.com/office/drawing/2014/main" id="{8959F8B9-1618-B8B2-2E2B-0923609E2A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33D4B-3C1A-4057-AACA-1D545C7C9AC3}" type="datetime1">
              <a:rPr lang="en-US" smtClean="0"/>
              <a:t>7/9/2025</a:t>
            </a:fld>
            <a:endParaRPr lang="en-US"/>
          </a:p>
        </p:txBody>
      </p:sp>
      <p:sp>
        <p:nvSpPr>
          <p:cNvPr id="8" name="Marcador de pie de página 7">
            <a:extLst>
              <a:ext uri="{FF2B5EF4-FFF2-40B4-BE49-F238E27FC236}">
                <a16:creationId xmlns="" xmlns:a16="http://schemas.microsoft.com/office/drawing/2014/main" id="{665C41F1-40A9-F4DB-561B-709B8A9FAE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C"/>
              <a:t>Dirección: Calle Ruperto Reinoso y Señor de Maca - Latacunga Ecuador </a:t>
            </a:r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="" xmlns:a16="http://schemas.microsoft.com/office/drawing/2014/main" id="{7E6F131C-6873-42D3-5535-F488BB8D26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686172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647735E5-7598-833B-0632-40751D8CBC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EC"/>
          </a:p>
        </p:txBody>
      </p:sp>
      <p:sp>
        <p:nvSpPr>
          <p:cNvPr id="3" name="Marcador de fecha 2">
            <a:extLst>
              <a:ext uri="{FF2B5EF4-FFF2-40B4-BE49-F238E27FC236}">
                <a16:creationId xmlns="" xmlns:a16="http://schemas.microsoft.com/office/drawing/2014/main" id="{295BAE5E-0F81-5C5F-8655-D2AB46A9A8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D829E-F4DA-4A3D-8180-71F598B19DE8}" type="datetime1">
              <a:rPr lang="en-US" smtClean="0"/>
              <a:t>7/9/2025</a:t>
            </a:fld>
            <a:endParaRPr lang="en-US"/>
          </a:p>
        </p:txBody>
      </p:sp>
      <p:sp>
        <p:nvSpPr>
          <p:cNvPr id="4" name="Marcador de pie de página 3">
            <a:extLst>
              <a:ext uri="{FF2B5EF4-FFF2-40B4-BE49-F238E27FC236}">
                <a16:creationId xmlns="" xmlns:a16="http://schemas.microsoft.com/office/drawing/2014/main" id="{B108051A-5D74-EE26-CD63-AAB5482A0E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C"/>
              <a:t>Dirección: Calle Ruperto Reinoso y Señor de Maca - Latacunga Ecuador </a:t>
            </a: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="" xmlns:a16="http://schemas.microsoft.com/office/drawing/2014/main" id="{5B141609-3A70-18D2-DAE0-7A77D39F43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577980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="" xmlns:a16="http://schemas.microsoft.com/office/drawing/2014/main" id="{15F0A2D0-0E80-1ADC-D735-F8B963FCDF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00C48-7A31-4F16-94E9-3F5E103871CF}" type="datetime1">
              <a:rPr lang="en-US" smtClean="0"/>
              <a:t>7/9/2025</a:t>
            </a:fld>
            <a:endParaRPr lang="en-US"/>
          </a:p>
        </p:txBody>
      </p:sp>
      <p:sp>
        <p:nvSpPr>
          <p:cNvPr id="3" name="Marcador de pie de página 2">
            <a:extLst>
              <a:ext uri="{FF2B5EF4-FFF2-40B4-BE49-F238E27FC236}">
                <a16:creationId xmlns="" xmlns:a16="http://schemas.microsoft.com/office/drawing/2014/main" id="{72C2052F-557A-E2F6-E6F8-2FD2627E31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C"/>
              <a:t>Dirección: Calle Ruperto Reinoso y Señor de Maca - Latacunga Ecuador 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="" xmlns:a16="http://schemas.microsoft.com/office/drawing/2014/main" id="{61486544-B79B-4ADD-1607-4623048B4C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021476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1546AD53-DD9C-C561-367E-7539CAAFB5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MX"/>
              <a:t>Haz clic para modificar el estilo de título del patrón</a:t>
            </a:r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24C06B04-1238-3657-0760-087B1B90B4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EC"/>
          </a:p>
        </p:txBody>
      </p:sp>
      <p:sp>
        <p:nvSpPr>
          <p:cNvPr id="4" name="Marcador de texto 3">
            <a:extLst>
              <a:ext uri="{FF2B5EF4-FFF2-40B4-BE49-F238E27FC236}">
                <a16:creationId xmlns="" xmlns:a16="http://schemas.microsoft.com/office/drawing/2014/main" id="{E15D0D90-65B9-6145-86C4-1A80402A06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="" xmlns:a16="http://schemas.microsoft.com/office/drawing/2014/main" id="{4907E1AD-084E-81A6-28F0-2C631811F0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D56C-1952-4D6C-AC13-0F8CDB343575}" type="datetime1">
              <a:rPr lang="en-US" smtClean="0"/>
              <a:t>7/9/2025</a:t>
            </a:fld>
            <a:endParaRPr lang="en-US"/>
          </a:p>
        </p:txBody>
      </p:sp>
      <p:sp>
        <p:nvSpPr>
          <p:cNvPr id="6" name="Marcador de pie de página 5">
            <a:extLst>
              <a:ext uri="{FF2B5EF4-FFF2-40B4-BE49-F238E27FC236}">
                <a16:creationId xmlns="" xmlns:a16="http://schemas.microsoft.com/office/drawing/2014/main" id="{F67107D4-8F5B-E323-AF13-1E354DEB1F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C"/>
              <a:t>Dirección: Calle Ruperto Reinoso y Señor de Maca - Latacunga Ecuador </a:t>
            </a: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="" xmlns:a16="http://schemas.microsoft.com/office/drawing/2014/main" id="{4C0A5D64-143A-19DE-2BFD-2516E80B63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919117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E49DE06B-EF09-6BFC-888F-7C2B1BE271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MX"/>
              <a:t>Haz clic para modificar el estilo de título del patrón</a:t>
            </a:r>
            <a:endParaRPr lang="es-EC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="" xmlns:a16="http://schemas.microsoft.com/office/drawing/2014/main" id="{786045D6-7168-779F-7467-EF0BCE3D397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s-EC"/>
          </a:p>
        </p:txBody>
      </p:sp>
      <p:sp>
        <p:nvSpPr>
          <p:cNvPr id="4" name="Marcador de texto 3">
            <a:extLst>
              <a:ext uri="{FF2B5EF4-FFF2-40B4-BE49-F238E27FC236}">
                <a16:creationId xmlns="" xmlns:a16="http://schemas.microsoft.com/office/drawing/2014/main" id="{43706C6F-1E6A-FFFF-653C-21627D5DD3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="" xmlns:a16="http://schemas.microsoft.com/office/drawing/2014/main" id="{C3D43A44-6C1E-17E4-CD0D-736C62ED06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C75AE-7C68-4E53-8408-38287E033D98}" type="datetime1">
              <a:rPr lang="en-US" smtClean="0"/>
              <a:t>7/9/2025</a:t>
            </a:fld>
            <a:endParaRPr lang="en-US"/>
          </a:p>
        </p:txBody>
      </p:sp>
      <p:sp>
        <p:nvSpPr>
          <p:cNvPr id="6" name="Marcador de pie de página 5">
            <a:extLst>
              <a:ext uri="{FF2B5EF4-FFF2-40B4-BE49-F238E27FC236}">
                <a16:creationId xmlns="" xmlns:a16="http://schemas.microsoft.com/office/drawing/2014/main" id="{99DF029E-480E-F0E9-4C4D-1BEF5BCD8C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C"/>
              <a:t>Dirección: Calle Ruperto Reinoso y Señor de Maca - Latacunga Ecuador </a:t>
            </a: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="" xmlns:a16="http://schemas.microsoft.com/office/drawing/2014/main" id="{39ACCA14-A139-5D42-D311-66AAFE0DAC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524087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6D02040E-B159-5FA4-F96B-DE53D8C023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EC"/>
          </a:p>
        </p:txBody>
      </p:sp>
      <p:sp>
        <p:nvSpPr>
          <p:cNvPr id="3" name="Marcador de texto vertical 2">
            <a:extLst>
              <a:ext uri="{FF2B5EF4-FFF2-40B4-BE49-F238E27FC236}">
                <a16:creationId xmlns="" xmlns:a16="http://schemas.microsoft.com/office/drawing/2014/main" id="{D7345634-23CF-BCBD-653A-8833624A44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1E540921-CE28-32EE-088F-F6298999C6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8C18B-776F-4D5A-A596-32BF4D34B30F}" type="datetime1">
              <a:rPr lang="en-US" smtClean="0"/>
              <a:t>7/9/2025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86A715D1-BAF1-7CA3-A9DE-889DE87B16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C"/>
              <a:t>Dirección: Calle Ruperto Reinoso y Señor de Maca - Latacunga Ecuador 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B9097368-2E77-C762-CFE8-ADB2F5B8DF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822351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="" xmlns:a16="http://schemas.microsoft.com/office/drawing/2014/main" id="{E675FAB7-503D-D0E0-65E4-E485DFED039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s-EC"/>
          </a:p>
        </p:txBody>
      </p:sp>
      <p:sp>
        <p:nvSpPr>
          <p:cNvPr id="3" name="Marcador de texto vertical 2">
            <a:extLst>
              <a:ext uri="{FF2B5EF4-FFF2-40B4-BE49-F238E27FC236}">
                <a16:creationId xmlns="" xmlns:a16="http://schemas.microsoft.com/office/drawing/2014/main" id="{504004F9-3A21-BBCE-AC43-A09E7F2EF6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F5F4ED3E-AF96-885E-20E8-FCDFD9D33B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1918-B20F-4FB4-A2F5-84F43DA7E063}" type="datetime1">
              <a:rPr lang="en-US" smtClean="0"/>
              <a:t>7/9/2025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D0CC5EAC-FDEB-4DA3-C7E8-6441E2892A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C"/>
              <a:t>Dirección: Calle Ruperto Reinoso y Señor de Maca - Latacunga Ecuador 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01C493C6-7047-BB43-DCEA-7375431D27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4188246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7/9/2025</a:t>
            </a:fld>
            <a:endParaRPr lang="en-US" dirty="0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83681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rgbClr val="252525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7/9/2025</a:t>
            </a:fld>
            <a:endParaRPr lang="en-US" dirty="0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956013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D71E5505-B724-D7B1-1A9E-75AF95BC1E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MX"/>
              <a:t>Haz clic para modificar el estilo de título del patrón</a:t>
            </a:r>
            <a:endParaRPr lang="es-EC"/>
          </a:p>
        </p:txBody>
      </p:sp>
      <p:sp>
        <p:nvSpPr>
          <p:cNvPr id="3" name="Subtítulo 2">
            <a:extLst>
              <a:ext uri="{FF2B5EF4-FFF2-40B4-BE49-F238E27FC236}">
                <a16:creationId xmlns="" xmlns:a16="http://schemas.microsoft.com/office/drawing/2014/main" id="{FE80A872-0076-2DE9-02BE-125A14C06D3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MX"/>
              <a:t>Haz clic para editar el estilo de subtítulo del patrón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C5D613B1-76BB-581D-6DF6-CB0440F2D5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09E9F-9161-42DA-B232-BFFD02411EC3}" type="datetimeFigureOut">
              <a:rPr lang="es-EC" smtClean="0"/>
              <a:t>9/7/2025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6A2BFDEB-F5A7-7C3C-19F1-2832A3B39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24389A89-FF95-A3C7-EBBC-330A22A54B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2A53F-F16F-4775-9BD9-1192233972B9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970918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9878D14D-F59D-C8B4-5CD4-9C83D77C89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AAFC8228-677A-33F6-4820-E222C95DD0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5A2E945A-1C72-CB96-2BDA-8AB398F407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09E9F-9161-42DA-B232-BFFD02411EC3}" type="datetimeFigureOut">
              <a:rPr lang="es-EC" smtClean="0"/>
              <a:t>9/7/2025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324FEC1A-4E88-EB45-58B2-9A35EC1B5D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BA7309C9-B639-37EF-9E5A-E0A5B59E46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2A53F-F16F-4775-9BD9-1192233972B9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774260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203010AD-4F81-599B-6FCB-D81C7D1FAD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MX"/>
              <a:t>Haz clic para modificar el estilo de título del patrón</a:t>
            </a:r>
            <a:endParaRPr lang="es-EC"/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2EF852B3-B566-D102-7533-F443BC9FCE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028B55AF-49A4-43CA-531C-63A387169C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09E9F-9161-42DA-B232-BFFD02411EC3}" type="datetimeFigureOut">
              <a:rPr lang="es-EC" smtClean="0"/>
              <a:t>9/7/2025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E15FACB6-DC09-33BC-F768-E74288785D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E3E6C0A4-09E2-F4A1-47AB-D36707B7E4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2A53F-F16F-4775-9BD9-1192233972B9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602158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29B52739-BA30-02F7-7FF8-6C646C9DB4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09C9747B-702D-44CD-9444-14499549E14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EC"/>
          </a:p>
        </p:txBody>
      </p:sp>
      <p:sp>
        <p:nvSpPr>
          <p:cNvPr id="4" name="Marcador de contenido 3">
            <a:extLst>
              <a:ext uri="{FF2B5EF4-FFF2-40B4-BE49-F238E27FC236}">
                <a16:creationId xmlns="" xmlns:a16="http://schemas.microsoft.com/office/drawing/2014/main" id="{04225404-062C-77D4-AEAF-EF4D17073C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EC"/>
          </a:p>
        </p:txBody>
      </p:sp>
      <p:sp>
        <p:nvSpPr>
          <p:cNvPr id="5" name="Marcador de fecha 4">
            <a:extLst>
              <a:ext uri="{FF2B5EF4-FFF2-40B4-BE49-F238E27FC236}">
                <a16:creationId xmlns="" xmlns:a16="http://schemas.microsoft.com/office/drawing/2014/main" id="{CD4EC635-FDB5-1A45-AEDA-D9E4F3D03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09E9F-9161-42DA-B232-BFFD02411EC3}" type="datetimeFigureOut">
              <a:rPr lang="es-EC" smtClean="0"/>
              <a:t>9/7/2025</a:t>
            </a:fld>
            <a:endParaRPr lang="es-EC"/>
          </a:p>
        </p:txBody>
      </p:sp>
      <p:sp>
        <p:nvSpPr>
          <p:cNvPr id="6" name="Marcador de pie de página 5">
            <a:extLst>
              <a:ext uri="{FF2B5EF4-FFF2-40B4-BE49-F238E27FC236}">
                <a16:creationId xmlns="" xmlns:a16="http://schemas.microsoft.com/office/drawing/2014/main" id="{ADDD82AF-7750-1D19-3C78-C81373CB2B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="" xmlns:a16="http://schemas.microsoft.com/office/drawing/2014/main" id="{A27D2846-6BC1-612F-1AAC-E34AD91DC7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2A53F-F16F-4775-9BD9-1192233972B9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634662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2AC06777-2F31-01FE-F570-4FD7AFCC8B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s-EC"/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8163FFCB-50EA-9D0F-77BD-DA271BDC08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="" xmlns:a16="http://schemas.microsoft.com/office/drawing/2014/main" id="{A05D58C3-2F24-3F5B-E695-EA2265F79C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EC"/>
          </a:p>
        </p:txBody>
      </p:sp>
      <p:sp>
        <p:nvSpPr>
          <p:cNvPr id="5" name="Marcador de texto 4">
            <a:extLst>
              <a:ext uri="{FF2B5EF4-FFF2-40B4-BE49-F238E27FC236}">
                <a16:creationId xmlns="" xmlns:a16="http://schemas.microsoft.com/office/drawing/2014/main" id="{CCA7012B-A3B0-BCCC-A26C-48C0746C5A2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="" xmlns:a16="http://schemas.microsoft.com/office/drawing/2014/main" id="{8BBE072E-94C0-B140-FE51-50E4C11CBE2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EC"/>
          </a:p>
        </p:txBody>
      </p:sp>
      <p:sp>
        <p:nvSpPr>
          <p:cNvPr id="7" name="Marcador de fecha 6">
            <a:extLst>
              <a:ext uri="{FF2B5EF4-FFF2-40B4-BE49-F238E27FC236}">
                <a16:creationId xmlns="" xmlns:a16="http://schemas.microsoft.com/office/drawing/2014/main" id="{F23AE4E6-D1ED-0183-293A-73865AA0C2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09E9F-9161-42DA-B232-BFFD02411EC3}" type="datetimeFigureOut">
              <a:rPr lang="es-EC" smtClean="0"/>
              <a:t>9/7/2025</a:t>
            </a:fld>
            <a:endParaRPr lang="es-EC"/>
          </a:p>
        </p:txBody>
      </p:sp>
      <p:sp>
        <p:nvSpPr>
          <p:cNvPr id="8" name="Marcador de pie de página 7">
            <a:extLst>
              <a:ext uri="{FF2B5EF4-FFF2-40B4-BE49-F238E27FC236}">
                <a16:creationId xmlns="" xmlns:a16="http://schemas.microsoft.com/office/drawing/2014/main" id="{C3FD125F-E891-E25C-85C9-316D0C98EE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="" xmlns:a16="http://schemas.microsoft.com/office/drawing/2014/main" id="{D7BEFD85-9EFB-559E-612F-F847B6AD3E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2A53F-F16F-4775-9BD9-1192233972B9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272956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D5298045-135F-F9C9-7198-3CB486674E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EC"/>
          </a:p>
        </p:txBody>
      </p:sp>
      <p:sp>
        <p:nvSpPr>
          <p:cNvPr id="3" name="Marcador de fecha 2">
            <a:extLst>
              <a:ext uri="{FF2B5EF4-FFF2-40B4-BE49-F238E27FC236}">
                <a16:creationId xmlns="" xmlns:a16="http://schemas.microsoft.com/office/drawing/2014/main" id="{B6FFA9A3-950C-412C-5F80-D391D9835A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09E9F-9161-42DA-B232-BFFD02411EC3}" type="datetimeFigureOut">
              <a:rPr lang="es-EC" smtClean="0"/>
              <a:t>9/7/2025</a:t>
            </a:fld>
            <a:endParaRPr lang="es-EC"/>
          </a:p>
        </p:txBody>
      </p:sp>
      <p:sp>
        <p:nvSpPr>
          <p:cNvPr id="4" name="Marcador de pie de página 3">
            <a:extLst>
              <a:ext uri="{FF2B5EF4-FFF2-40B4-BE49-F238E27FC236}">
                <a16:creationId xmlns="" xmlns:a16="http://schemas.microsoft.com/office/drawing/2014/main" id="{048A211E-42B8-09A1-0B63-6D082263B8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="" xmlns:a16="http://schemas.microsoft.com/office/drawing/2014/main" id="{317EADE2-B5DA-75F8-0549-518017FA88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2A53F-F16F-4775-9BD9-1192233972B9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338940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="" xmlns:a16="http://schemas.microsoft.com/office/drawing/2014/main" id="{342A4674-6945-5CBB-AC30-9E77187F42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09E9F-9161-42DA-B232-BFFD02411EC3}" type="datetimeFigureOut">
              <a:rPr lang="es-EC" smtClean="0"/>
              <a:t>9/7/2025</a:t>
            </a:fld>
            <a:endParaRPr lang="es-EC"/>
          </a:p>
        </p:txBody>
      </p:sp>
      <p:sp>
        <p:nvSpPr>
          <p:cNvPr id="3" name="Marcador de pie de página 2">
            <a:extLst>
              <a:ext uri="{FF2B5EF4-FFF2-40B4-BE49-F238E27FC236}">
                <a16:creationId xmlns="" xmlns:a16="http://schemas.microsoft.com/office/drawing/2014/main" id="{D847B723-D60E-387B-61D3-D521E2D5F7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="" xmlns:a16="http://schemas.microsoft.com/office/drawing/2014/main" id="{0AA92844-4AC0-51AA-9CFB-62CDDFE860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2A53F-F16F-4775-9BD9-1192233972B9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901829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E33F00DD-B116-B506-97A9-60E38E140E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E64B7F76-BD96-3079-4097-6708845447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EC"/>
          </a:p>
        </p:txBody>
      </p:sp>
      <p:sp>
        <p:nvSpPr>
          <p:cNvPr id="4" name="Marcador de texto 3">
            <a:extLst>
              <a:ext uri="{FF2B5EF4-FFF2-40B4-BE49-F238E27FC236}">
                <a16:creationId xmlns="" xmlns:a16="http://schemas.microsoft.com/office/drawing/2014/main" id="{77DFEDA1-48D7-5255-68CB-83436CB4A2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="" xmlns:a16="http://schemas.microsoft.com/office/drawing/2014/main" id="{34F71437-2B79-C3CD-62BD-9725B6A658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09E9F-9161-42DA-B232-BFFD02411EC3}" type="datetimeFigureOut">
              <a:rPr lang="es-EC" smtClean="0"/>
              <a:t>9/7/2025</a:t>
            </a:fld>
            <a:endParaRPr lang="es-EC"/>
          </a:p>
        </p:txBody>
      </p:sp>
      <p:sp>
        <p:nvSpPr>
          <p:cNvPr id="6" name="Marcador de pie de página 5">
            <a:extLst>
              <a:ext uri="{FF2B5EF4-FFF2-40B4-BE49-F238E27FC236}">
                <a16:creationId xmlns="" xmlns:a16="http://schemas.microsoft.com/office/drawing/2014/main" id="{CCFACE58-CC95-7318-020E-34B696D382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="" xmlns:a16="http://schemas.microsoft.com/office/drawing/2014/main" id="{B75E9213-2C69-770D-B1EE-121961F04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2A53F-F16F-4775-9BD9-1192233972B9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934312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816B33F4-D989-A094-34FF-835DC73ED4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s-EC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="" xmlns:a16="http://schemas.microsoft.com/office/drawing/2014/main" id="{6818BFD5-D7AF-5CF5-7667-352C99B97FC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C"/>
          </a:p>
        </p:txBody>
      </p:sp>
      <p:sp>
        <p:nvSpPr>
          <p:cNvPr id="4" name="Marcador de texto 3">
            <a:extLst>
              <a:ext uri="{FF2B5EF4-FFF2-40B4-BE49-F238E27FC236}">
                <a16:creationId xmlns="" xmlns:a16="http://schemas.microsoft.com/office/drawing/2014/main" id="{EC85A8E0-361C-23BB-0D85-C63450F00A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="" xmlns:a16="http://schemas.microsoft.com/office/drawing/2014/main" id="{49F1C575-7CFA-F926-F530-130D233975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09E9F-9161-42DA-B232-BFFD02411EC3}" type="datetimeFigureOut">
              <a:rPr lang="es-EC" smtClean="0"/>
              <a:t>9/7/2025</a:t>
            </a:fld>
            <a:endParaRPr lang="es-EC"/>
          </a:p>
        </p:txBody>
      </p:sp>
      <p:sp>
        <p:nvSpPr>
          <p:cNvPr id="6" name="Marcador de pie de página 5">
            <a:extLst>
              <a:ext uri="{FF2B5EF4-FFF2-40B4-BE49-F238E27FC236}">
                <a16:creationId xmlns="" xmlns:a16="http://schemas.microsoft.com/office/drawing/2014/main" id="{E7B62E9E-AC39-2280-4C30-FCC86AB791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="" xmlns:a16="http://schemas.microsoft.com/office/drawing/2014/main" id="{1D180CE0-E829-B422-E67B-60475BC156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2A53F-F16F-4775-9BD9-1192233972B9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985252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FA0E554F-79C2-C766-A29A-1BAFAB0189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EC"/>
          </a:p>
        </p:txBody>
      </p:sp>
      <p:sp>
        <p:nvSpPr>
          <p:cNvPr id="3" name="Marcador de texto vertical 2">
            <a:extLst>
              <a:ext uri="{FF2B5EF4-FFF2-40B4-BE49-F238E27FC236}">
                <a16:creationId xmlns="" xmlns:a16="http://schemas.microsoft.com/office/drawing/2014/main" id="{3FE46F8A-386B-F609-F365-FA86A6A0EC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27083C54-0CF8-C8B0-ABC5-CAA535E7A1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09E9F-9161-42DA-B232-BFFD02411EC3}" type="datetimeFigureOut">
              <a:rPr lang="es-EC" smtClean="0"/>
              <a:t>9/7/2025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6872E148-B5D1-4CCF-BBC6-8A7DB1DBDC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BB082495-4A27-F211-A479-D9B80F244D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2A53F-F16F-4775-9BD9-1192233972B9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781861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="" xmlns:a16="http://schemas.microsoft.com/office/drawing/2014/main" id="{CC3D1A93-B23A-08FE-A7C1-7796B37393D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s-EC"/>
          </a:p>
        </p:txBody>
      </p:sp>
      <p:sp>
        <p:nvSpPr>
          <p:cNvPr id="3" name="Marcador de texto vertical 2">
            <a:extLst>
              <a:ext uri="{FF2B5EF4-FFF2-40B4-BE49-F238E27FC236}">
                <a16:creationId xmlns="" xmlns:a16="http://schemas.microsoft.com/office/drawing/2014/main" id="{49F1BCCA-564E-7274-58D6-DDECFC4A81B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539849D7-3C97-8834-B6B6-07A840434A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09E9F-9161-42DA-B232-BFFD02411EC3}" type="datetimeFigureOut">
              <a:rPr lang="es-EC" smtClean="0"/>
              <a:t>9/7/2025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FDC31182-0A89-ED2B-38D0-25A626337C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B3B75F21-3CBE-5391-0038-EAFC5DE1B7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2A53F-F16F-4775-9BD9-1192233972B9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4197693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microsoft.com/office/2007/relationships/hdphoto" Target="../media/hdphoto1.wdp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20" Type="http://schemas.microsoft.com/office/2007/relationships/hdphoto" Target="../media/hdphoto2.wdp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="" xmlns:a16="http://schemas.microsoft.com/office/drawing/2014/main" id="{E446BE64-2BFF-F003-880C-5C9B4172011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70000"/>
          </a:blip>
          <a:srcRect l="833"/>
          <a:stretch>
            <a:fillRect/>
          </a:stretch>
        </p:blipFill>
        <p:spPr>
          <a:xfrm>
            <a:off x="0" y="0"/>
            <a:ext cx="9144000" cy="1131273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="" xmlns:a16="http://schemas.microsoft.com/office/drawing/2014/main" id="{AD5E247F-EEC1-A75C-D309-97C33B22BEE8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50000"/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3271" b="99533" l="4075" r="89978">
                        <a14:foregroundMark x1="5066" y1="31308" x2="4185" y2="69782"/>
                        <a14:foregroundMark x1="4185" y1="69782" x2="10242" y2="76168"/>
                        <a14:foregroundMark x1="10242" y1="76168" x2="17731" y2="76168"/>
                        <a14:foregroundMark x1="17731" y1="76168" x2="18282" y2="85514"/>
                        <a14:foregroundMark x1="30286" y1="94081" x2="30617" y2="99688"/>
                        <a14:foregroundMark x1="28634" y1="6386" x2="38216" y2="3271"/>
                        <a14:foregroundMark x1="38216" y1="3271" x2="71806" y2="5140"/>
                      </a14:backgroundRemoval>
                    </a14:imgEffect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t="4170" r="48992"/>
          <a:stretch>
            <a:fillRect/>
          </a:stretch>
        </p:blipFill>
        <p:spPr>
          <a:xfrm>
            <a:off x="5614456" y="1084764"/>
            <a:ext cx="3529544" cy="4688472"/>
          </a:xfrm>
          <a:prstGeom prst="rect">
            <a:avLst/>
          </a:prstGeom>
        </p:spPr>
      </p:pic>
      <p:sp>
        <p:nvSpPr>
          <p:cNvPr id="2" name="Marcador de título 1">
            <a:extLst>
              <a:ext uri="{FF2B5EF4-FFF2-40B4-BE49-F238E27FC236}">
                <a16:creationId xmlns="" xmlns:a16="http://schemas.microsoft.com/office/drawing/2014/main" id="{53AFA08F-C544-7667-8F5C-035CA2005A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s-EC"/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96D005A0-A1F4-3F54-794F-D86BCCDBD4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 dirty="0"/>
              <a:t>Haga clic para modificar los estilos de texto del patrón</a:t>
            </a:r>
          </a:p>
          <a:p>
            <a:pPr lvl="1"/>
            <a:r>
              <a:rPr lang="es-MX" dirty="0"/>
              <a:t>Segundo nivel</a:t>
            </a:r>
          </a:p>
          <a:p>
            <a:pPr lvl="2"/>
            <a:r>
              <a:rPr lang="es-MX" dirty="0"/>
              <a:t>Tercer nivel</a:t>
            </a:r>
          </a:p>
          <a:p>
            <a:pPr lvl="3"/>
            <a:r>
              <a:rPr lang="es-MX" dirty="0"/>
              <a:t>Cuarto nivel</a:t>
            </a:r>
          </a:p>
          <a:p>
            <a:pPr lvl="4"/>
            <a:r>
              <a:rPr lang="es-MX" dirty="0"/>
              <a:t>Quinto nivel</a:t>
            </a:r>
            <a:endParaRPr lang="es-EC" dirty="0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5286578E-6CC7-CE6E-A4F2-36D8119E486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024C2F7-E764-4BC2-B638-5F7A647E1E53}" type="datetime1">
              <a:rPr lang="en-US" smtClean="0"/>
              <a:t>7/9/2025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B4B5C600-DF15-B974-0920-365B6119F8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s-EC"/>
              <a:t>Dirección: Calle Ruperto Reinoso y Señor de Maca - Latacunga Ecuador 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387B86C8-1D79-E52B-BC28-3FFD77177A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6F15528-21DE-4FAA-801E-634DDDAF4B2B}" type="slidenum">
              <a:rPr lang="es-EC" smtClean="0"/>
              <a:t>‹Nº›</a:t>
            </a:fld>
            <a:endParaRPr lang="es-EC"/>
          </a:p>
        </p:txBody>
      </p:sp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C32262CB-A980-51F3-A9CE-22EC7CA20F83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artisticLineDrawing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 flipH="1">
            <a:off x="4428265" y="2077596"/>
            <a:ext cx="287471" cy="9000000"/>
          </a:xfrm>
          <a:prstGeom prst="flowChartDecision">
            <a:avLst/>
          </a:prstGeom>
          <a:noFill/>
        </p:spPr>
      </p:pic>
      <p:sp>
        <p:nvSpPr>
          <p:cNvPr id="10" name="CuadroTexto 9">
            <a:extLst>
              <a:ext uri="{FF2B5EF4-FFF2-40B4-BE49-F238E27FC236}">
                <a16:creationId xmlns="" xmlns:a16="http://schemas.microsoft.com/office/drawing/2014/main" id="{B439D958-FA7C-093D-50C8-3921C56A5470}"/>
              </a:ext>
            </a:extLst>
          </p:cNvPr>
          <p:cNvSpPr txBox="1"/>
          <p:nvPr userDrawn="1"/>
        </p:nvSpPr>
        <p:spPr>
          <a:xfrm>
            <a:off x="2283714" y="6433860"/>
            <a:ext cx="457657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200" b="1" dirty="0">
                <a:effectLst/>
                <a:latin typeface="Gotham" panose="02000504020000020004" pitchFamily="2" charset="0"/>
                <a:ea typeface="Times New Roman" panose="02020603050405020304" pitchFamily="18" charset="0"/>
              </a:rPr>
              <a:t>Promoviendo la Interculturalidad </a:t>
            </a:r>
            <a:endParaRPr lang="es-EC" sz="1200" b="1" dirty="0">
              <a:latin typeface="Gotham" panose="0200050402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43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55" r:id="rId1"/>
    <p:sldLayoutId id="2147484068" r:id="rId2"/>
    <p:sldLayoutId id="2147484056" r:id="rId3"/>
    <p:sldLayoutId id="2147484057" r:id="rId4"/>
    <p:sldLayoutId id="2147484058" r:id="rId5"/>
    <p:sldLayoutId id="2147484059" r:id="rId6"/>
    <p:sldLayoutId id="2147484060" r:id="rId7"/>
    <p:sldLayoutId id="2147484061" r:id="rId8"/>
    <p:sldLayoutId id="2147484062" r:id="rId9"/>
    <p:sldLayoutId id="2147484063" r:id="rId10"/>
    <p:sldLayoutId id="2147484064" r:id="rId11"/>
    <p:sldLayoutId id="2147484065" r:id="rId12"/>
    <p:sldLayoutId id="2147484066" r:id="rId13"/>
    <p:sldLayoutId id="2147484067" r:id="rId14"/>
  </p:sldLayoutIdLst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hf sldNum="0"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C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="" xmlns:a16="http://schemas.microsoft.com/office/drawing/2014/main" id="{399C6A38-17B4-BF58-E6D0-A4D00B4598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s-EC"/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8BA7EE84-86B7-5636-F848-1ECC432EB0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B04BA44D-11C7-56D3-CC24-E6FCCDF675C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2309E9F-9161-42DA-B232-BFFD02411EC3}" type="datetimeFigureOut">
              <a:rPr lang="es-EC" smtClean="0"/>
              <a:t>9/7/2025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581996BF-F1BB-90DF-3950-2394DB405DD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DF80B247-6F14-CC35-7197-010BD0FCF6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BC2A53F-F16F-4775-9BD9-1192233972B9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1114035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70" r:id="rId1"/>
    <p:sldLayoutId id="2147484071" r:id="rId2"/>
    <p:sldLayoutId id="2147484072" r:id="rId3"/>
    <p:sldLayoutId id="2147484073" r:id="rId4"/>
    <p:sldLayoutId id="2147484074" r:id="rId5"/>
    <p:sldLayoutId id="2147484075" r:id="rId6"/>
    <p:sldLayoutId id="2147484076" r:id="rId7"/>
    <p:sldLayoutId id="2147484077" r:id="rId8"/>
    <p:sldLayoutId id="2147484078" r:id="rId9"/>
    <p:sldLayoutId id="2147484079" r:id="rId10"/>
    <p:sldLayoutId id="2147484080" r:id="rId11"/>
  </p:sldLayoutIdLst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C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6.pn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diagramLayout" Target="../diagrams/layout1.xml"/><Relationship Id="rId11" Type="http://schemas.openxmlformats.org/officeDocument/2006/relationships/image" Target="../media/image9.jpeg"/><Relationship Id="rId5" Type="http://schemas.openxmlformats.org/officeDocument/2006/relationships/diagramData" Target="../diagrams/data1.xml"/><Relationship Id="rId10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microsoft.com/office/2007/relationships/diagramDrawing" Target="../diagrams/drawing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9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4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6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1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3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5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7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9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1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3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4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6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8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1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6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1.jpeg"/><Relationship Id="rId4" Type="http://schemas.openxmlformats.org/officeDocument/2006/relationships/image" Target="../media/image60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4.jpeg"/><Relationship Id="rId4" Type="http://schemas.openxmlformats.org/officeDocument/2006/relationships/image" Target="../media/image63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7.jpeg"/><Relationship Id="rId4" Type="http://schemas.openxmlformats.org/officeDocument/2006/relationships/image" Target="../media/image66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0.jpeg"/><Relationship Id="rId4" Type="http://schemas.openxmlformats.org/officeDocument/2006/relationships/image" Target="../media/image69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3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3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3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3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3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88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0.jpe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3.jpe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6.jpe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9.jpe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2.jpe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image" Target="../media/image103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06.jpeg"/><Relationship Id="rId4" Type="http://schemas.openxmlformats.org/officeDocument/2006/relationships/image" Target="../media/image105.jpe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image" Target="../media/image107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9.jpe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eg"/><Relationship Id="rId2" Type="http://schemas.openxmlformats.org/officeDocument/2006/relationships/image" Target="../media/image110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2.jpe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eg"/><Relationship Id="rId2" Type="http://schemas.openxmlformats.org/officeDocument/2006/relationships/image" Target="../media/image113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5.jpe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eg"/><Relationship Id="rId2" Type="http://schemas.openxmlformats.org/officeDocument/2006/relationships/image" Target="../media/image116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8.jpeg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jpeg"/><Relationship Id="rId2" Type="http://schemas.openxmlformats.org/officeDocument/2006/relationships/image" Target="../media/image11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2.jpeg"/><Relationship Id="rId4" Type="http://schemas.openxmlformats.org/officeDocument/2006/relationships/image" Target="../media/image121.jpeg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3.jpe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jpeg"/><Relationship Id="rId2" Type="http://schemas.openxmlformats.org/officeDocument/2006/relationships/image" Target="../media/image124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27.jpeg"/><Relationship Id="rId4" Type="http://schemas.openxmlformats.org/officeDocument/2006/relationships/image" Target="../media/image126.jpe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jpeg"/><Relationship Id="rId2" Type="http://schemas.openxmlformats.org/officeDocument/2006/relationships/image" Target="../media/image128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31.jpeg"/><Relationship Id="rId4" Type="http://schemas.openxmlformats.org/officeDocument/2006/relationships/image" Target="../media/image130.jpe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jpeg"/><Relationship Id="rId2" Type="http://schemas.openxmlformats.org/officeDocument/2006/relationships/image" Target="../media/image132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35.png"/><Relationship Id="rId4" Type="http://schemas.openxmlformats.org/officeDocument/2006/relationships/image" Target="../media/image134.jpe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jpeg"/><Relationship Id="rId2" Type="http://schemas.openxmlformats.org/officeDocument/2006/relationships/image" Target="../media/image136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39.jpeg"/><Relationship Id="rId4" Type="http://schemas.openxmlformats.org/officeDocument/2006/relationships/image" Target="../media/image138.jpe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jpeg"/><Relationship Id="rId2" Type="http://schemas.openxmlformats.org/officeDocument/2006/relationships/image" Target="../media/image140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43.png"/><Relationship Id="rId4" Type="http://schemas.openxmlformats.org/officeDocument/2006/relationships/image" Target="../media/image142.pn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5.jpeg"/><Relationship Id="rId2" Type="http://schemas.openxmlformats.org/officeDocument/2006/relationships/image" Target="../media/image144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47.png"/><Relationship Id="rId4" Type="http://schemas.openxmlformats.org/officeDocument/2006/relationships/image" Target="../media/image146.jpe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9.png"/><Relationship Id="rId2" Type="http://schemas.openxmlformats.org/officeDocument/2006/relationships/image" Target="../media/image148.png"/><Relationship Id="rId1" Type="http://schemas.openxmlformats.org/officeDocument/2006/relationships/slideLayout" Target="../slideLayouts/slideLayout8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1.jpeg"/><Relationship Id="rId2" Type="http://schemas.openxmlformats.org/officeDocument/2006/relationships/image" Target="../media/image150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53.png"/><Relationship Id="rId4" Type="http://schemas.openxmlformats.org/officeDocument/2006/relationships/image" Target="../media/image152.pn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5.png"/><Relationship Id="rId2" Type="http://schemas.openxmlformats.org/officeDocument/2006/relationships/image" Target="../media/image154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57.png"/><Relationship Id="rId4" Type="http://schemas.openxmlformats.org/officeDocument/2006/relationships/image" Target="../media/image156.png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9.png"/><Relationship Id="rId2" Type="http://schemas.openxmlformats.org/officeDocument/2006/relationships/image" Target="../media/image15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0.pn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2.png"/><Relationship Id="rId2" Type="http://schemas.openxmlformats.org/officeDocument/2006/relationships/image" Target="../media/image161.png"/><Relationship Id="rId1" Type="http://schemas.openxmlformats.org/officeDocument/2006/relationships/slideLayout" Target="../slideLayouts/slideLayout3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4.png"/><Relationship Id="rId2" Type="http://schemas.openxmlformats.org/officeDocument/2006/relationships/image" Target="../media/image163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5.png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7.png"/><Relationship Id="rId2" Type="http://schemas.openxmlformats.org/officeDocument/2006/relationships/image" Target="../media/image166.png"/><Relationship Id="rId1" Type="http://schemas.openxmlformats.org/officeDocument/2006/relationships/slideLayout" Target="../slideLayouts/slideLayout3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9.jpeg"/><Relationship Id="rId2" Type="http://schemas.openxmlformats.org/officeDocument/2006/relationships/image" Target="../media/image168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71.jpeg"/><Relationship Id="rId4" Type="http://schemas.openxmlformats.org/officeDocument/2006/relationships/image" Target="../media/image170.jpeg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3.png"/><Relationship Id="rId2" Type="http://schemas.openxmlformats.org/officeDocument/2006/relationships/image" Target="../media/image172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75.png"/><Relationship Id="rId4" Type="http://schemas.openxmlformats.org/officeDocument/2006/relationships/image" Target="../media/image174.jpeg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176.png"/><Relationship Id="rId1" Type="http://schemas.openxmlformats.org/officeDocument/2006/relationships/slideLayout" Target="../slideLayouts/slideLayout3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2.xml"/><Relationship Id="rId1" Type="http://schemas.openxmlformats.org/officeDocument/2006/relationships/slideLayout" Target="../slideLayouts/slideLayout3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8.png"/><Relationship Id="rId2" Type="http://schemas.openxmlformats.org/officeDocument/2006/relationships/image" Target="../media/image177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80.png"/><Relationship Id="rId4" Type="http://schemas.openxmlformats.org/officeDocument/2006/relationships/image" Target="../media/image179.png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2.png"/><Relationship Id="rId2" Type="http://schemas.openxmlformats.org/officeDocument/2006/relationships/image" Target="../media/image181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84.png"/><Relationship Id="rId4" Type="http://schemas.openxmlformats.org/officeDocument/2006/relationships/image" Target="../media/image183.jpeg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6.png"/><Relationship Id="rId2" Type="http://schemas.openxmlformats.org/officeDocument/2006/relationships/image" Target="../media/image18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87.png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9.jpeg"/><Relationship Id="rId2" Type="http://schemas.openxmlformats.org/officeDocument/2006/relationships/image" Target="../media/image188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90.png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ítulo 1">
            <a:extLst>
              <a:ext uri="{FF2B5EF4-FFF2-40B4-BE49-F238E27FC236}">
                <a16:creationId xmlns="" xmlns:a16="http://schemas.microsoft.com/office/drawing/2014/main" id="{C5C84118-3875-43A6-B645-ED6FFBCD96DA}"/>
              </a:ext>
            </a:extLst>
          </p:cNvPr>
          <p:cNvSpPr txBox="1">
            <a:spLocks/>
          </p:cNvSpPr>
          <p:nvPr/>
        </p:nvSpPr>
        <p:spPr>
          <a:xfrm>
            <a:off x="1688714" y="2109373"/>
            <a:ext cx="4365761" cy="1415969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s-EC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RENDICIÓN DE CUENTAS </a:t>
            </a:r>
          </a:p>
          <a:p>
            <a:pPr algn="ctr"/>
            <a:r>
              <a:rPr lang="es-EC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2024</a:t>
            </a:r>
          </a:p>
        </p:txBody>
      </p:sp>
      <p:sp>
        <p:nvSpPr>
          <p:cNvPr id="12" name="Título 1">
            <a:extLst>
              <a:ext uri="{FF2B5EF4-FFF2-40B4-BE49-F238E27FC236}">
                <a16:creationId xmlns="" xmlns:a16="http://schemas.microsoft.com/office/drawing/2014/main" id="{766CE288-9CE8-41FB-B163-B39E1D10492E}"/>
              </a:ext>
            </a:extLst>
          </p:cNvPr>
          <p:cNvSpPr txBox="1">
            <a:spLocks/>
          </p:cNvSpPr>
          <p:nvPr/>
        </p:nvSpPr>
        <p:spPr>
          <a:xfrm>
            <a:off x="2211418" y="3630292"/>
            <a:ext cx="3320354" cy="1172743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s-EC" sz="4000" dirty="0">
                <a:latin typeface="Kunstler Script" panose="030304020206070D0D06" pitchFamily="66" charset="0"/>
              </a:rPr>
              <a:t>Lic. Rafael </a:t>
            </a:r>
            <a:r>
              <a:rPr lang="es-EC" sz="4000" dirty="0" err="1">
                <a:latin typeface="Kunstler Script" panose="030304020206070D0D06" pitchFamily="66" charset="0"/>
              </a:rPr>
              <a:t>Unaucho</a:t>
            </a:r>
            <a:endParaRPr lang="es-EC" sz="4000" dirty="0">
              <a:latin typeface="Kunstler Script" panose="030304020206070D0D06" pitchFamily="66" charset="0"/>
            </a:endParaRPr>
          </a:p>
          <a:p>
            <a:pPr>
              <a:lnSpc>
                <a:spcPct val="100000"/>
              </a:lnSpc>
            </a:pPr>
            <a:r>
              <a:rPr lang="es-EC" sz="2400" b="1" dirty="0">
                <a:latin typeface="Copperplate Gothic Light" panose="020E0507020206020404" pitchFamily="34" charset="0"/>
              </a:rPr>
              <a:t>presidente 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="" xmlns:a16="http://schemas.microsoft.com/office/drawing/2014/main" id="{57113C48-1732-4825-95CF-F1F4BF2D33D5}"/>
              </a:ext>
            </a:extLst>
          </p:cNvPr>
          <p:cNvSpPr txBox="1"/>
          <p:nvPr/>
        </p:nvSpPr>
        <p:spPr>
          <a:xfrm>
            <a:off x="383540" y="5690713"/>
            <a:ext cx="83769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55245" algn="ctr"/>
            <a:r>
              <a:rPr lang="es-ES" sz="1200" i="1">
                <a:solidFill>
                  <a:schemeClr val="tx1"/>
                </a:solidFill>
                <a:effectLst/>
                <a:latin typeface="Gotham" panose="02000504020000020004" pitchFamily="2" charset="0"/>
                <a:ea typeface="Calibri" panose="020F0502020204030204" pitchFamily="34" charset="0"/>
              </a:rPr>
              <a:t>En cumplimiento con lo establecido en la Constitución de la República del Ecuador de acuerdo al artículo 83 literal 11 y en concordancia con la Ley del Consejo de Participación Ciudadana y Control Social artículo 9 y la Ley de Participación Ciudadana en su artículo 88</a:t>
            </a:r>
            <a:r>
              <a:rPr lang="es-ES" sz="1200" i="1">
                <a:latin typeface="Gotham" panose="02000504020000020004" pitchFamily="2" charset="0"/>
                <a:ea typeface="Calibri" panose="020F0502020204030204" pitchFamily="34" charset="0"/>
              </a:rPr>
              <a:t>.</a:t>
            </a:r>
            <a:endParaRPr lang="es-EC" sz="1200" i="1" dirty="0">
              <a:solidFill>
                <a:schemeClr val="tx1"/>
              </a:solidFill>
              <a:effectLst/>
              <a:latin typeface="Gotham" panose="02000504020000020004" pitchFamily="2" charset="0"/>
              <a:ea typeface="Calibri" panose="020F0502020204030204" pitchFamily="34" charset="0"/>
            </a:endParaRPr>
          </a:p>
        </p:txBody>
      </p:sp>
      <p:pic>
        <p:nvPicPr>
          <p:cNvPr id="13" name="Picture 8">
            <a:extLst>
              <a:ext uri="{FF2B5EF4-FFF2-40B4-BE49-F238E27FC236}">
                <a16:creationId xmlns="" xmlns:a16="http://schemas.microsoft.com/office/drawing/2014/main" id="{5C1C7758-60DD-4A11-9121-DD79379163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LineDrawing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 flipH="1">
            <a:off x="4428265" y="2077596"/>
            <a:ext cx="287471" cy="9000000"/>
          </a:xfrm>
          <a:prstGeom prst="flowChartDecision">
            <a:avLst/>
          </a:prstGeom>
          <a:noFill/>
        </p:spPr>
      </p:pic>
      <p:cxnSp>
        <p:nvCxnSpPr>
          <p:cNvPr id="10" name="Conector recto 9">
            <a:extLst>
              <a:ext uri="{FF2B5EF4-FFF2-40B4-BE49-F238E27FC236}">
                <a16:creationId xmlns="" xmlns:a16="http://schemas.microsoft.com/office/drawing/2014/main" id="{DFB40E9E-6F7F-CC07-C2CE-473D7756A01C}"/>
              </a:ext>
            </a:extLst>
          </p:cNvPr>
          <p:cNvCxnSpPr>
            <a:cxnSpLocks/>
          </p:cNvCxnSpPr>
          <p:nvPr/>
        </p:nvCxnSpPr>
        <p:spPr>
          <a:xfrm>
            <a:off x="1028700" y="9982981"/>
            <a:ext cx="5685790" cy="10160"/>
          </a:xfrm>
          <a:prstGeom prst="line">
            <a:avLst/>
          </a:prstGeom>
          <a:noFill/>
          <a:ln w="9525" cap="flat" cmpd="sng" algn="ctr">
            <a:solidFill>
              <a:srgbClr val="B27D49">
                <a:lumMod val="50000"/>
              </a:srgbClr>
            </a:solidFill>
            <a:prstDash val="solid"/>
          </a:ln>
          <a:effectLst/>
        </p:spPr>
      </p:cxnSp>
      <p:sp>
        <p:nvSpPr>
          <p:cNvPr id="23" name="CuadroTexto 22">
            <a:extLst>
              <a:ext uri="{FF2B5EF4-FFF2-40B4-BE49-F238E27FC236}">
                <a16:creationId xmlns="" xmlns:a16="http://schemas.microsoft.com/office/drawing/2014/main" id="{9A166331-10D4-C0C9-12A0-01462062F0C5}"/>
              </a:ext>
            </a:extLst>
          </p:cNvPr>
          <p:cNvSpPr txBox="1"/>
          <p:nvPr/>
        </p:nvSpPr>
        <p:spPr>
          <a:xfrm>
            <a:off x="2283714" y="6433860"/>
            <a:ext cx="457657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200" b="1">
                <a:effectLst/>
                <a:latin typeface="Gotham" panose="02000504020000020004" pitchFamily="2" charset="0"/>
                <a:ea typeface="Times New Roman" panose="02020603050405020304" pitchFamily="18" charset="0"/>
              </a:rPr>
              <a:t>Promoviendo la Interculturalidad </a:t>
            </a:r>
            <a:endParaRPr lang="es-EC" sz="1200" b="1" dirty="0">
              <a:latin typeface="Gotham" panose="02000504020000020004" pitchFamily="2" charset="0"/>
            </a:endParaRPr>
          </a:p>
        </p:txBody>
      </p:sp>
      <p:grpSp>
        <p:nvGrpSpPr>
          <p:cNvPr id="17" name="Group 1">
            <a:extLst>
              <a:ext uri="{FF2B5EF4-FFF2-40B4-BE49-F238E27FC236}">
                <a16:creationId xmlns="" xmlns:a16="http://schemas.microsoft.com/office/drawing/2014/main" id="{8694DD77-5090-E0D6-4C3D-7FBE01E23145}"/>
              </a:ext>
            </a:extLst>
          </p:cNvPr>
          <p:cNvGrpSpPr>
            <a:grpSpLocks/>
          </p:cNvGrpSpPr>
          <p:nvPr/>
        </p:nvGrpSpPr>
        <p:grpSpPr>
          <a:xfrm>
            <a:off x="487680" y="447860"/>
            <a:ext cx="6767830" cy="912112"/>
            <a:chOff x="0" y="0"/>
            <a:chExt cx="6767830" cy="812798"/>
          </a:xfrm>
        </p:grpSpPr>
        <p:pic>
          <p:nvPicPr>
            <p:cNvPr id="18" name="Image 2">
              <a:extLst>
                <a:ext uri="{FF2B5EF4-FFF2-40B4-BE49-F238E27FC236}">
                  <a16:creationId xmlns="" xmlns:a16="http://schemas.microsoft.com/office/drawing/2014/main" id="{D812832C-CDBD-8E32-ED7F-8F104DAB9482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24840" y="616584"/>
              <a:ext cx="6142990" cy="196214"/>
            </a:xfrm>
            <a:prstGeom prst="rect">
              <a:avLst/>
            </a:prstGeom>
          </p:spPr>
        </p:pic>
        <p:pic>
          <p:nvPicPr>
            <p:cNvPr id="19" name="Image 3">
              <a:extLst>
                <a:ext uri="{FF2B5EF4-FFF2-40B4-BE49-F238E27FC236}">
                  <a16:creationId xmlns="" xmlns:a16="http://schemas.microsoft.com/office/drawing/2014/main" id="{D14CCDDA-720A-1B46-7DCB-7B046BFDC285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0"/>
              <a:ext cx="771525" cy="710565"/>
            </a:xfrm>
            <a:prstGeom prst="rect">
              <a:avLst/>
            </a:prstGeom>
          </p:spPr>
        </p:pic>
      </p:grpSp>
      <p:sp>
        <p:nvSpPr>
          <p:cNvPr id="21" name="CuadroTexto 20">
            <a:extLst>
              <a:ext uri="{FF2B5EF4-FFF2-40B4-BE49-F238E27FC236}">
                <a16:creationId xmlns="" xmlns:a16="http://schemas.microsoft.com/office/drawing/2014/main" id="{425D292B-3249-1E62-138C-1C7A3D8C02EA}"/>
              </a:ext>
            </a:extLst>
          </p:cNvPr>
          <p:cNvSpPr txBox="1"/>
          <p:nvPr/>
        </p:nvSpPr>
        <p:spPr>
          <a:xfrm>
            <a:off x="1447800" y="505504"/>
            <a:ext cx="5412486" cy="5975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093470" indent="-1081405" algn="ctr">
              <a:spcBef>
                <a:spcPts val="60"/>
              </a:spcBef>
              <a:buNone/>
            </a:pPr>
            <a:r>
              <a:rPr lang="es-ES" sz="1600" b="1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Cambria" panose="02040503050406030204" pitchFamily="18" charset="0"/>
              </a:rPr>
              <a:t>GOBIERNO</a:t>
            </a:r>
            <a:r>
              <a:rPr lang="es-ES" sz="1600" b="1" spc="-65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Cambria" panose="02040503050406030204" pitchFamily="18" charset="0"/>
              </a:rPr>
              <a:t> </a:t>
            </a:r>
            <a:r>
              <a:rPr lang="es-ES" sz="1600" b="1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Cambria" panose="02040503050406030204" pitchFamily="18" charset="0"/>
              </a:rPr>
              <a:t>AUTÓNOMO</a:t>
            </a:r>
            <a:r>
              <a:rPr lang="es-ES" sz="1600" b="1" spc="-65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Cambria" panose="02040503050406030204" pitchFamily="18" charset="0"/>
              </a:rPr>
              <a:t> </a:t>
            </a:r>
            <a:r>
              <a:rPr lang="es-ES" sz="1600" b="1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Cambria" panose="02040503050406030204" pitchFamily="18" charset="0"/>
              </a:rPr>
              <a:t>DESCENTRALIZADO</a:t>
            </a:r>
          </a:p>
          <a:p>
            <a:pPr marL="1093470" indent="-1081405" algn="ctr">
              <a:spcBef>
                <a:spcPts val="60"/>
              </a:spcBef>
              <a:buNone/>
            </a:pPr>
            <a:r>
              <a:rPr lang="es-ES" sz="1600" b="1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Cambria" panose="02040503050406030204" pitchFamily="18" charset="0"/>
              </a:rPr>
              <a:t>PARROQUIAL SAN JOSÉ DE POALÓ</a:t>
            </a:r>
            <a:endParaRPr lang="es-EC" sz="1400" dirty="0">
              <a:effectLst/>
              <a:latin typeface="Verdana" panose="020B0604030504040204" pitchFamily="34" charset="0"/>
              <a:ea typeface="Verdana" panose="020B0604030504040204" pitchFamily="34" charset="0"/>
              <a:cs typeface="Cambria" panose="02040503050406030204" pitchFamily="18" charset="0"/>
            </a:endParaRPr>
          </a:p>
        </p:txBody>
      </p:sp>
      <p:sp>
        <p:nvSpPr>
          <p:cNvPr id="22" name="object 10">
            <a:extLst>
              <a:ext uri="{FF2B5EF4-FFF2-40B4-BE49-F238E27FC236}">
                <a16:creationId xmlns="" xmlns:a16="http://schemas.microsoft.com/office/drawing/2014/main" id="{8C5DF930-39FD-B8F2-EBC0-C1F6EFD463ED}"/>
              </a:ext>
            </a:extLst>
          </p:cNvPr>
          <p:cNvSpPr/>
          <p:nvPr/>
        </p:nvSpPr>
        <p:spPr>
          <a:xfrm>
            <a:off x="1905000" y="4376696"/>
            <a:ext cx="3810000" cy="6985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42663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19200" y="1043577"/>
            <a:ext cx="6589199" cy="1280890"/>
          </a:xfrm>
        </p:spPr>
        <p:txBody>
          <a:bodyPr>
            <a:normAutofit fontScale="90000"/>
          </a:bodyPr>
          <a:lstStyle/>
          <a:p>
            <a:pPr algn="ctr"/>
            <a:r>
              <a:rPr lang="es-EC" sz="3200" b="1" spc="-2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¿QUÉ ES LA RENDICIÓN DE CUENTAS ?</a:t>
            </a:r>
            <a:br>
              <a:rPr lang="es-EC" sz="3200" b="1" spc="-2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</a:br>
            <a:r>
              <a:rPr lang="es-EC" sz="3200" b="1" spc="-2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/>
            </a:r>
            <a:br>
              <a:rPr lang="es-EC" sz="3200" b="1" spc="-2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</a:br>
            <a:endParaRPr lang="es-EC" sz="3200" b="1" spc="-2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797999" y="2324467"/>
            <a:ext cx="5145601" cy="3777622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s-EC" sz="2800" b="1" dirty="0">
                <a:latin typeface="Verdana" panose="020B0604030504040204" pitchFamily="34" charset="0"/>
                <a:ea typeface="Verdana" panose="020B0604030504040204" pitchFamily="34" charset="0"/>
              </a:rPr>
              <a:t>Es un proceso mediante el cual  quienes manejan y toma decisiones sobre la gestión de lo público, dan a conocer a la ciudadanía los resultados de dicha gestión.</a:t>
            </a:r>
          </a:p>
          <a:p>
            <a:pPr marL="0" indent="0" algn="just">
              <a:buNone/>
            </a:pPr>
            <a:endParaRPr lang="es-EC" sz="3200" b="1" dirty="0"/>
          </a:p>
        </p:txBody>
      </p:sp>
      <p:sp>
        <p:nvSpPr>
          <p:cNvPr id="5" name="object 10"/>
          <p:cNvSpPr/>
          <p:nvPr/>
        </p:nvSpPr>
        <p:spPr>
          <a:xfrm>
            <a:off x="2667000" y="2133600"/>
            <a:ext cx="3810000" cy="6985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7" name="Imagen 6" descr="F:\POALO.gif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609600"/>
            <a:ext cx="822960" cy="8534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60070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10"/>
          <p:cNvSpPr/>
          <p:nvPr/>
        </p:nvSpPr>
        <p:spPr>
          <a:xfrm>
            <a:off x="2667000" y="2133600"/>
            <a:ext cx="3810000" cy="6985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7" name="Imagen 6" descr="F:\POALO.gif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609600"/>
            <a:ext cx="822960" cy="85344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8" name="Marcador de contenido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71357759"/>
              </p:ext>
            </p:extLst>
          </p:nvPr>
        </p:nvGraphicFramePr>
        <p:xfrm>
          <a:off x="273844" y="1090614"/>
          <a:ext cx="8596312" cy="22256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9" name="Picture 2" descr="http://www.economiasolidaria.org/files/imagecache/image_node/constitucionecuador2.JPG"/>
          <p:cNvPicPr>
            <a:picLocks noGrp="1" noChangeAspect="1" noChangeArrowheads="1"/>
          </p:cNvPicPr>
          <p:nvPr>
            <p:ph idx="1"/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335" y="3743804"/>
            <a:ext cx="1905266" cy="227679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http://www.ame.gob.ec/ame/images/Noticias_2014/Enero/Ley_Reformatoria_Cootad.jp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3798702"/>
            <a:ext cx="1608646" cy="152112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ángulo 10"/>
          <p:cNvSpPr/>
          <p:nvPr/>
        </p:nvSpPr>
        <p:spPr>
          <a:xfrm>
            <a:off x="4784143" y="3797303"/>
            <a:ext cx="1660619" cy="1295061"/>
          </a:xfrm>
          <a:prstGeom prst="rect">
            <a:avLst/>
          </a:prstGeom>
          <a:solidFill>
            <a:schemeClr val="bg2"/>
          </a:solidFill>
          <a:ln>
            <a:solidFill>
              <a:schemeClr val="tx2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C" sz="15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LEY DE PARTICIPACIÓN CIUDADANA 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7010400" y="3815325"/>
            <a:ext cx="1628109" cy="1504505"/>
          </a:xfrm>
          <a:prstGeom prst="rect">
            <a:avLst/>
          </a:prstGeom>
          <a:solidFill>
            <a:schemeClr val="bg2"/>
          </a:solidFill>
          <a:ln>
            <a:solidFill>
              <a:schemeClr val="tx2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C" sz="1050" b="1" dirty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LEY ORGÁNICA DEL CONSEJO DE PARTICIPACIÓN CIUDADANA Y CONTROL SOCIAL</a:t>
            </a:r>
          </a:p>
        </p:txBody>
      </p:sp>
    </p:spTree>
    <p:extLst>
      <p:ext uri="{BB962C8B-B14F-4D97-AF65-F5344CB8AC3E}">
        <p14:creationId xmlns:p14="http://schemas.microsoft.com/office/powerpoint/2010/main" val="32492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38200" y="627650"/>
            <a:ext cx="6848856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es-EC" sz="2800" b="1" spc="-2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PERSONAL ADMINISTRATIVO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060010" y="1282087"/>
            <a:ext cx="6772657" cy="5211042"/>
          </a:xfrm>
          <a:prstGeom prst="rect">
            <a:avLst/>
          </a:prstGeom>
        </p:spPr>
        <p:txBody>
          <a:bodyPr vert="horz" wrap="square" lIns="0" tIns="70485" rIns="0" bIns="0" rtlCol="0">
            <a:spAutoFit/>
          </a:bodyPr>
          <a:lstStyle/>
          <a:p>
            <a:pPr marL="299720" indent="-287020">
              <a:lnSpc>
                <a:spcPct val="100000"/>
              </a:lnSpc>
              <a:spcBef>
                <a:spcPts val="555"/>
              </a:spcBef>
              <a:buClr>
                <a:srgbClr val="83992A"/>
              </a:buClr>
              <a:buSzPct val="115909"/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es-EC" sz="2200" spc="30" dirty="0">
                <a:solidFill>
                  <a:srgbClr val="252525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PRESIDENTE</a:t>
            </a:r>
            <a:endParaRPr lang="es-EC" sz="2200" dirty="0"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299720" indent="-287020">
              <a:lnSpc>
                <a:spcPct val="100000"/>
              </a:lnSpc>
              <a:spcBef>
                <a:spcPts val="860"/>
              </a:spcBef>
              <a:buClr>
                <a:srgbClr val="83992A"/>
              </a:buClr>
              <a:buSzPct val="115909"/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es-EC" sz="2200" spc="15" dirty="0">
                <a:solidFill>
                  <a:srgbClr val="252525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VICEPRESIDENTE</a:t>
            </a:r>
            <a:endParaRPr lang="es-EC" sz="2200" dirty="0"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299720" indent="-287020">
              <a:lnSpc>
                <a:spcPct val="100000"/>
              </a:lnSpc>
              <a:spcBef>
                <a:spcPts val="880"/>
              </a:spcBef>
              <a:buClr>
                <a:srgbClr val="83992A"/>
              </a:buClr>
              <a:buSzPct val="115909"/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es-EC" sz="2200" spc="-70" dirty="0">
                <a:solidFill>
                  <a:srgbClr val="252525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3</a:t>
            </a:r>
            <a:r>
              <a:rPr lang="es-EC" sz="2200" spc="-15" dirty="0">
                <a:solidFill>
                  <a:srgbClr val="252525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lang="es-EC" sz="2200" spc="-55" dirty="0">
                <a:solidFill>
                  <a:srgbClr val="252525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VOCALES</a:t>
            </a:r>
            <a:endParaRPr lang="es-EC" sz="2200" dirty="0"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299720" indent="-287020">
              <a:lnSpc>
                <a:spcPct val="100000"/>
              </a:lnSpc>
              <a:spcBef>
                <a:spcPts val="865"/>
              </a:spcBef>
              <a:buClr>
                <a:srgbClr val="83992A"/>
              </a:buClr>
              <a:buSzPct val="115909"/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es-EC" sz="2200" spc="-45" dirty="0">
                <a:solidFill>
                  <a:srgbClr val="252525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SECRETARIA </a:t>
            </a:r>
            <a:r>
              <a:rPr lang="es-EC" sz="2200" spc="-125" dirty="0">
                <a:solidFill>
                  <a:srgbClr val="252525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–</a:t>
            </a:r>
            <a:r>
              <a:rPr lang="es-EC" sz="2200" spc="-25" dirty="0">
                <a:solidFill>
                  <a:srgbClr val="252525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lang="es-EC" sz="2200" spc="-20" dirty="0" smtClean="0">
                <a:solidFill>
                  <a:srgbClr val="252525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TESORERA</a:t>
            </a:r>
            <a:endParaRPr lang="es-EC" sz="2200" dirty="0"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12700">
              <a:lnSpc>
                <a:spcPct val="100000"/>
              </a:lnSpc>
              <a:spcBef>
                <a:spcPts val="865"/>
              </a:spcBef>
              <a:buClr>
                <a:srgbClr val="83992A"/>
              </a:buClr>
              <a:buSzPct val="115909"/>
              <a:tabLst>
                <a:tab pos="299085" algn="l"/>
                <a:tab pos="299720" algn="l"/>
              </a:tabLst>
            </a:pPr>
            <a:r>
              <a:rPr lang="es-EC" sz="2800" spc="-20" dirty="0"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endParaRPr lang="es-EC" sz="2800" spc="-20" dirty="0" smtClean="0"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12700">
              <a:lnSpc>
                <a:spcPct val="100000"/>
              </a:lnSpc>
              <a:spcBef>
                <a:spcPts val="865"/>
              </a:spcBef>
              <a:buClr>
                <a:srgbClr val="83992A"/>
              </a:buClr>
              <a:buSzPct val="115909"/>
              <a:tabLst>
                <a:tab pos="299085" algn="l"/>
                <a:tab pos="299720" algn="l"/>
              </a:tabLst>
            </a:pPr>
            <a:r>
              <a:rPr lang="es-EC" sz="2800" b="1" spc="-20" dirty="0" smtClean="0"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PERSONAL </a:t>
            </a:r>
            <a:r>
              <a:rPr lang="es-EC" sz="2800" b="1" spc="-20" dirty="0"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OPERATIVO</a:t>
            </a:r>
          </a:p>
          <a:p>
            <a:pPr marL="299720" indent="-287020">
              <a:lnSpc>
                <a:spcPct val="100000"/>
              </a:lnSpc>
              <a:spcBef>
                <a:spcPts val="1450"/>
              </a:spcBef>
              <a:buClr>
                <a:srgbClr val="83992A"/>
              </a:buClr>
              <a:buSzPct val="115909"/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es-EC" sz="2200" spc="-65" dirty="0">
                <a:solidFill>
                  <a:srgbClr val="252525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AUXILIAR </a:t>
            </a:r>
            <a:r>
              <a:rPr lang="es-EC" sz="2200" spc="105" dirty="0">
                <a:solidFill>
                  <a:srgbClr val="252525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DE </a:t>
            </a:r>
            <a:r>
              <a:rPr lang="es-EC" sz="2200" spc="-45" dirty="0">
                <a:solidFill>
                  <a:srgbClr val="252525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SERVICIOS </a:t>
            </a:r>
            <a:r>
              <a:rPr lang="es-EC" sz="2200" spc="5" dirty="0">
                <a:solidFill>
                  <a:srgbClr val="252525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GENERALES </a:t>
            </a:r>
            <a:r>
              <a:rPr lang="es-EC" sz="2200" spc="-125" dirty="0">
                <a:solidFill>
                  <a:srgbClr val="252525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–</a:t>
            </a:r>
            <a:r>
              <a:rPr lang="es-EC" sz="2200" spc="-65" dirty="0">
                <a:solidFill>
                  <a:srgbClr val="252525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lang="es-EC" sz="2200" spc="30" dirty="0">
                <a:solidFill>
                  <a:srgbClr val="252525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EE.PP</a:t>
            </a:r>
            <a:endParaRPr lang="es-EC" sz="2200" dirty="0"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299720" indent="-287020">
              <a:lnSpc>
                <a:spcPct val="100000"/>
              </a:lnSpc>
              <a:spcBef>
                <a:spcPts val="865"/>
              </a:spcBef>
              <a:buClr>
                <a:srgbClr val="83992A"/>
              </a:buClr>
              <a:buSzPct val="115909"/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es-EC" sz="2200" spc="-45" dirty="0">
                <a:solidFill>
                  <a:srgbClr val="252525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MAESTRO</a:t>
            </a:r>
            <a:r>
              <a:rPr lang="es-EC" sz="2200" dirty="0">
                <a:solidFill>
                  <a:srgbClr val="252525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lang="es-EC" sz="2200" spc="-120" dirty="0">
                <a:solidFill>
                  <a:srgbClr val="252525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MAYOR</a:t>
            </a:r>
            <a:endParaRPr lang="es-EC" sz="2200" dirty="0"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299720" indent="-287020">
              <a:lnSpc>
                <a:spcPct val="100000"/>
              </a:lnSpc>
              <a:spcBef>
                <a:spcPts val="880"/>
              </a:spcBef>
              <a:buClr>
                <a:srgbClr val="83992A"/>
              </a:buClr>
              <a:buSzPct val="115909"/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es-EC" sz="2200" spc="-55" dirty="0">
                <a:solidFill>
                  <a:srgbClr val="252525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ALBAÑILES</a:t>
            </a:r>
            <a:endParaRPr lang="es-EC" sz="2200" dirty="0"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299720" indent="-287020">
              <a:lnSpc>
                <a:spcPct val="100000"/>
              </a:lnSpc>
              <a:spcBef>
                <a:spcPts val="860"/>
              </a:spcBef>
              <a:buClr>
                <a:srgbClr val="83992A"/>
              </a:buClr>
              <a:buSzPct val="115909"/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es-EC" sz="2200" spc="45" dirty="0" smtClean="0">
                <a:solidFill>
                  <a:srgbClr val="252525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PEONES</a:t>
            </a:r>
          </a:p>
          <a:p>
            <a:pPr marL="299720" indent="-287020">
              <a:lnSpc>
                <a:spcPct val="100000"/>
              </a:lnSpc>
              <a:spcBef>
                <a:spcPts val="860"/>
              </a:spcBef>
              <a:buClr>
                <a:srgbClr val="83992A"/>
              </a:buClr>
              <a:buSzPct val="115909"/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es-MX" sz="2200" spc="45" dirty="0" smtClean="0">
                <a:solidFill>
                  <a:srgbClr val="252525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INGENIERO CIVIL</a:t>
            </a:r>
            <a:endParaRPr lang="es-EC" sz="2200" dirty="0"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Imagen 7" descr="F:\POALO.gif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630" y="422785"/>
            <a:ext cx="822960" cy="8534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50124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64590" y="209060"/>
            <a:ext cx="7467601" cy="1280890"/>
          </a:xfrm>
        </p:spPr>
        <p:txBody>
          <a:bodyPr>
            <a:normAutofit/>
          </a:bodyPr>
          <a:lstStyle/>
          <a:p>
            <a:r>
              <a:rPr lang="es-EC" b="1" spc="-20" dirty="0"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COMISIONES PERMANENTES</a:t>
            </a:r>
            <a:endParaRPr lang="es-EC" b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170686" y="1143000"/>
            <a:ext cx="6591985" cy="5368415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s-EC" sz="2400" b="1" dirty="0"/>
              <a:t>COMISIÓN DE MESA</a:t>
            </a:r>
            <a:r>
              <a:rPr lang="es-EC" sz="2400" dirty="0"/>
              <a:t>	</a:t>
            </a:r>
          </a:p>
          <a:p>
            <a:pPr>
              <a:lnSpc>
                <a:spcPct val="150000"/>
              </a:lnSpc>
            </a:pPr>
            <a:r>
              <a:rPr lang="es-EC" sz="2400" dirty="0"/>
              <a:t>PRESIDENTE	RAFAEL UNAUCHO	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s-EC" sz="2400" b="1" dirty="0"/>
              <a:t>COMISION DE PLANIFICACIÓN</a:t>
            </a:r>
          </a:p>
          <a:p>
            <a:pPr>
              <a:lnSpc>
                <a:spcPct val="150000"/>
              </a:lnSpc>
            </a:pPr>
            <a:r>
              <a:rPr lang="es-EC" sz="2400" dirty="0"/>
              <a:t>PRESIDENTE	MARIO VALENZUELA	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s-EC" sz="2400" b="1" dirty="0"/>
              <a:t>COMISIÓN DE PRESUPUESTO</a:t>
            </a:r>
          </a:p>
          <a:p>
            <a:pPr>
              <a:lnSpc>
                <a:spcPct val="150000"/>
              </a:lnSpc>
            </a:pPr>
            <a:r>
              <a:rPr lang="es-EC" sz="2400" dirty="0"/>
              <a:t>PRESIDENTE	RAFAEL UNAUCHO	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s-EC" sz="2400" b="1" dirty="0"/>
              <a:t>COMISIÓN DE IGUALDAD Y GÉNERO</a:t>
            </a:r>
          </a:p>
          <a:p>
            <a:pPr>
              <a:lnSpc>
                <a:spcPct val="150000"/>
              </a:lnSpc>
            </a:pPr>
            <a:r>
              <a:rPr lang="es-EC" sz="2400" dirty="0"/>
              <a:t>PRESIDENTE	CARMEN AYALA</a:t>
            </a:r>
          </a:p>
        </p:txBody>
      </p:sp>
      <p:pic>
        <p:nvPicPr>
          <p:cNvPr id="4" name="Imagen 3" descr="F:\POALO.gif">
            <a:extLst>
              <a:ext uri="{FF2B5EF4-FFF2-40B4-BE49-F238E27FC236}">
                <a16:creationId xmlns="" xmlns:a16="http://schemas.microsoft.com/office/drawing/2014/main" id="{BF648690-5A9C-226F-A05E-E8CC7C3926A4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630" y="422785"/>
            <a:ext cx="822960" cy="8534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65641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130808" y="802727"/>
            <a:ext cx="6848856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es-EC" sz="2800" b="1" spc="-20" dirty="0"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COMISIONES OCASIONALES</a:t>
            </a:r>
            <a:endParaRPr sz="2800" b="1" spc="-20" dirty="0"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9" name="Marcador de contenido 2"/>
          <p:cNvSpPr>
            <a:spLocks noGrp="1"/>
          </p:cNvSpPr>
          <p:nvPr>
            <p:ph idx="1"/>
          </p:nvPr>
        </p:nvSpPr>
        <p:spPr>
          <a:xfrm>
            <a:off x="1130808" y="1600200"/>
            <a:ext cx="6591985" cy="4800600"/>
          </a:xfrm>
        </p:spPr>
        <p:txBody>
          <a:bodyPr>
            <a:normAutofit fontScale="92500"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s-EC" b="1" dirty="0"/>
              <a:t>COMISION DE EDUCACIÓN CULTURA Y TURISMO</a:t>
            </a:r>
          </a:p>
          <a:p>
            <a:pPr>
              <a:lnSpc>
                <a:spcPct val="150000"/>
              </a:lnSpc>
            </a:pPr>
            <a:r>
              <a:rPr lang="es-EC" dirty="0"/>
              <a:t>RESPONSABLE: JOSÉ CHOLOQUINGA	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s-EC" b="1" dirty="0"/>
              <a:t>COMISIÓN DE SALUD Y DEPORTES</a:t>
            </a:r>
          </a:p>
          <a:p>
            <a:pPr>
              <a:lnSpc>
                <a:spcPct val="150000"/>
              </a:lnSpc>
            </a:pPr>
            <a:r>
              <a:rPr lang="es-EC" dirty="0"/>
              <a:t>RESPONSABLE: MARIO VALENZUELA	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s-EC" b="1" dirty="0"/>
              <a:t>COMISIÓN DE MEDIO AMBIENTE Y PROYECTOS PRODUCTIVOS</a:t>
            </a:r>
          </a:p>
          <a:p>
            <a:pPr>
              <a:lnSpc>
                <a:spcPct val="150000"/>
              </a:lnSpc>
            </a:pPr>
            <a:r>
              <a:rPr lang="es-EC" dirty="0"/>
              <a:t>RESPONSABLE: FLOR ANTE	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s-EC" b="1" dirty="0"/>
              <a:t>COMISIÓN DE SEGURIDAD Y RIESGO</a:t>
            </a:r>
          </a:p>
          <a:p>
            <a:pPr>
              <a:lnSpc>
                <a:spcPct val="150000"/>
              </a:lnSpc>
            </a:pPr>
            <a:r>
              <a:rPr lang="es-EC" dirty="0"/>
              <a:t>RESPONSABLE: JOSÉ CHOLOQUINGA	</a:t>
            </a:r>
          </a:p>
          <a:p>
            <a:endParaRPr lang="es-EC" dirty="0"/>
          </a:p>
          <a:p>
            <a:pPr marL="0" indent="0">
              <a:buNone/>
            </a:pPr>
            <a:endParaRPr lang="es-EC" dirty="0"/>
          </a:p>
        </p:txBody>
      </p:sp>
      <p:sp>
        <p:nvSpPr>
          <p:cNvPr id="4" name="object 4"/>
          <p:cNvSpPr txBox="1"/>
          <p:nvPr/>
        </p:nvSpPr>
        <p:spPr>
          <a:xfrm>
            <a:off x="1380744" y="1460816"/>
            <a:ext cx="6620256" cy="409728"/>
          </a:xfrm>
          <a:prstGeom prst="rect">
            <a:avLst/>
          </a:prstGeom>
        </p:spPr>
        <p:txBody>
          <a:bodyPr vert="horz" wrap="square" lIns="0" tIns="70485" rIns="0" bIns="0" rtlCol="0">
            <a:spAutoFit/>
          </a:bodyPr>
          <a:lstStyle/>
          <a:p>
            <a:pPr marL="299720" indent="-287020">
              <a:lnSpc>
                <a:spcPct val="100000"/>
              </a:lnSpc>
              <a:spcBef>
                <a:spcPts val="555"/>
              </a:spcBef>
              <a:buClr>
                <a:srgbClr val="83992A"/>
              </a:buClr>
              <a:buSzPct val="115909"/>
              <a:buFont typeface="Arial"/>
              <a:buChar char="•"/>
              <a:tabLst>
                <a:tab pos="299085" algn="l"/>
                <a:tab pos="299720" algn="l"/>
              </a:tabLst>
            </a:pPr>
            <a:endParaRPr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Imagen 12" descr="F:\POALO.gif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522" y="605199"/>
            <a:ext cx="822960" cy="8534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37371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n 15" descr="F:\POALO.gif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570" y="473638"/>
            <a:ext cx="822960" cy="85344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ángulo 1"/>
          <p:cNvSpPr/>
          <p:nvPr/>
        </p:nvSpPr>
        <p:spPr>
          <a:xfrm>
            <a:off x="5715000" y="761114"/>
            <a:ext cx="1676400" cy="491738"/>
          </a:xfrm>
          <a:prstGeom prst="rect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3510"/>
              </a:lnSpc>
              <a:spcBef>
                <a:spcPts val="400"/>
              </a:spcBef>
              <a:tabLst>
                <a:tab pos="4286250" algn="l"/>
              </a:tabLst>
            </a:pPr>
            <a:endParaRPr lang="es-EC" b="1" spc="-5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ts val="3510"/>
              </a:lnSpc>
              <a:spcBef>
                <a:spcPts val="400"/>
              </a:spcBef>
              <a:tabLst>
                <a:tab pos="4286250" algn="l"/>
              </a:tabLst>
            </a:pPr>
            <a:r>
              <a:rPr lang="es-EC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</a:p>
          <a:p>
            <a:pPr algn="ctr">
              <a:spcBef>
                <a:spcPts val="400"/>
              </a:spcBef>
              <a:tabLst>
                <a:tab pos="4286250" algn="l"/>
              </a:tabLst>
            </a:pPr>
            <a:endParaRPr lang="es-EC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spcBef>
                <a:spcPts val="400"/>
              </a:spcBef>
              <a:tabLst>
                <a:tab pos="4286250" algn="l"/>
              </a:tabLst>
            </a:pPr>
            <a:r>
              <a:rPr lang="es-EC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$ 229942.22</a:t>
            </a:r>
          </a:p>
          <a:p>
            <a:pPr algn="ctr">
              <a:lnSpc>
                <a:spcPts val="3510"/>
              </a:lnSpc>
              <a:spcBef>
                <a:spcPts val="400"/>
              </a:spcBef>
              <a:tabLst>
                <a:tab pos="4286250" algn="l"/>
              </a:tabLst>
            </a:pPr>
            <a:endParaRPr lang="es-EC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ts val="3510"/>
              </a:lnSpc>
              <a:spcBef>
                <a:spcPts val="400"/>
              </a:spcBef>
              <a:tabLst>
                <a:tab pos="4286250" algn="l"/>
              </a:tabLst>
            </a:pPr>
            <a:r>
              <a:rPr lang="es-EC" sz="1600" b="1" dirty="0">
                <a:latin typeface="Arial" panose="020B0604020202020204" pitchFamily="34" charset="0"/>
                <a:cs typeface="Arial" panose="020B0604020202020204" pitchFamily="34" charset="0"/>
              </a:rPr>
              <a:t>	247536.31</a:t>
            </a:r>
            <a:endParaRPr lang="es-EC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1409700" y="761114"/>
            <a:ext cx="3124200" cy="491738"/>
          </a:xfrm>
          <a:prstGeom prst="rect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s-EC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PRESUPUESTO 2024 </a:t>
            </a:r>
          </a:p>
        </p:txBody>
      </p:sp>
      <p:sp>
        <p:nvSpPr>
          <p:cNvPr id="4" name="Flecha derecha 3"/>
          <p:cNvSpPr/>
          <p:nvPr/>
        </p:nvSpPr>
        <p:spPr>
          <a:xfrm>
            <a:off x="4606290" y="852463"/>
            <a:ext cx="1066800" cy="309039"/>
          </a:xfrm>
          <a:prstGeom prst="rightArrow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dirty="0"/>
          </a:p>
        </p:txBody>
      </p:sp>
      <p:graphicFrame>
        <p:nvGraphicFramePr>
          <p:cNvPr id="19" name="Tabla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9193417"/>
              </p:ext>
            </p:extLst>
          </p:nvPr>
        </p:nvGraphicFramePr>
        <p:xfrm>
          <a:off x="2362199" y="1703832"/>
          <a:ext cx="4857849" cy="1017270"/>
        </p:xfrm>
        <a:graphic>
          <a:graphicData uri="http://schemas.openxmlformats.org/drawingml/2006/table">
            <a:tbl>
              <a:tblPr>
                <a:tableStyleId>{16D9F66E-5EB9-4882-86FB-DCBF35E3C3E4}</a:tableStyleId>
              </a:tblPr>
              <a:tblGrid>
                <a:gridCol w="296518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89266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459105">
                <a:tc>
                  <a:txBody>
                    <a:bodyPr/>
                    <a:lstStyle/>
                    <a:p>
                      <a:pPr algn="l" fontAlgn="b"/>
                      <a:r>
                        <a:rPr lang="es-EC" sz="1800" b="1" u="none" strike="noStrike" dirty="0">
                          <a:effectLst/>
                        </a:rPr>
                        <a:t>GASTO CORRIENTE</a:t>
                      </a:r>
                      <a:endParaRPr lang="es-EC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8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78200.00	 </a:t>
                      </a:r>
                      <a:endParaRPr lang="es-EC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59105">
                <a:tc>
                  <a:txBody>
                    <a:bodyPr/>
                    <a:lstStyle/>
                    <a:p>
                      <a:pPr algn="l" fontAlgn="b"/>
                      <a:r>
                        <a:rPr lang="es-EC" sz="1800" b="1" u="none" strike="noStrike" dirty="0">
                          <a:effectLst/>
                        </a:rPr>
                        <a:t>GASTO INVERSIÓN </a:t>
                      </a:r>
                      <a:endParaRPr lang="es-EC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8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                151742.22	 </a:t>
                      </a:r>
                      <a:endParaRPr lang="es-E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0" name="Abrir llave 19"/>
          <p:cNvSpPr/>
          <p:nvPr/>
        </p:nvSpPr>
        <p:spPr>
          <a:xfrm>
            <a:off x="1409700" y="1676400"/>
            <a:ext cx="723900" cy="1143000"/>
          </a:xfrm>
          <a:prstGeom prst="leftBrac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C" dirty="0"/>
          </a:p>
        </p:txBody>
      </p:sp>
      <p:graphicFrame>
        <p:nvGraphicFramePr>
          <p:cNvPr id="10" name="Tabla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0763029"/>
              </p:ext>
            </p:extLst>
          </p:nvPr>
        </p:nvGraphicFramePr>
        <p:xfrm>
          <a:off x="946834" y="3505200"/>
          <a:ext cx="7688580" cy="2324100"/>
        </p:xfrm>
        <a:graphic>
          <a:graphicData uri="http://schemas.openxmlformats.org/drawingml/2006/table">
            <a:tbl>
              <a:tblPr>
                <a:tableStyleId>{16D9F66E-5EB9-4882-86FB-DCBF35E3C3E4}</a:tableStyleId>
              </a:tblPr>
              <a:tblGrid>
                <a:gridCol w="469302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99555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459105">
                <a:tc gridSpan="2">
                  <a:txBody>
                    <a:bodyPr/>
                    <a:lstStyle/>
                    <a:p>
                      <a:pPr marL="2515870" marR="5080" indent="-795655" algn="l">
                        <a:spcBef>
                          <a:spcPts val="100"/>
                        </a:spcBef>
                      </a:pPr>
                      <a:r>
                        <a:rPr lang="es-EC" sz="1600" b="1" spc="-1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OTROS INGRESOS </a:t>
                      </a:r>
                      <a:r>
                        <a:rPr lang="es-EC" sz="1600" b="1" spc="-10" dirty="0" smtClean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CEMENTERIO CORTE AL 21/02/2024	</a:t>
                      </a:r>
                      <a:endParaRPr lang="es-EC" sz="1600" b="1" spc="5" dirty="0"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s-EC" sz="18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1569302738"/>
                  </a:ext>
                </a:extLst>
              </a:tr>
              <a:tr h="459105">
                <a:tc>
                  <a:txBody>
                    <a:bodyPr/>
                    <a:lstStyle/>
                    <a:p>
                      <a:pPr algn="l"/>
                      <a:r>
                        <a:rPr lang="es-EC" sz="13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INGRESO POR CEMENTERIO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800" b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 140	.00</a:t>
                      </a:r>
                      <a:endParaRPr lang="es-EC" sz="18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59105">
                <a:tc>
                  <a:txBody>
                    <a:bodyPr/>
                    <a:lstStyle/>
                    <a:p>
                      <a:pPr algn="l" fontAlgn="b"/>
                      <a:r>
                        <a:rPr lang="es-EC" sz="1300" b="0" kern="1200" dirty="0">
                          <a:solidFill>
                            <a:schemeClr val="dk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INGRESOS POR EXHUMACION</a:t>
                      </a:r>
                      <a:endParaRPr lang="es-EC" sz="1300" b="1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800" b="0" kern="1200" dirty="0">
                          <a:solidFill>
                            <a:schemeClr val="dk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150.00</a:t>
                      </a:r>
                      <a:endParaRPr lang="es-ES" sz="1800" b="1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59105">
                <a:tc>
                  <a:txBody>
                    <a:bodyPr/>
                    <a:lstStyle/>
                    <a:p>
                      <a:pPr algn="l"/>
                      <a:r>
                        <a:rPr lang="es-EC" sz="13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INGRESOS POR VENTA DE METROS CUADRADOS DE TERRENO (CEMENTERIO GENERAL)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800" b="0" kern="1200" dirty="0">
                          <a:solidFill>
                            <a:schemeClr val="dk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1043.60</a:t>
                      </a:r>
                      <a:endParaRPr lang="es-ES" sz="1800" b="1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59105">
                <a:tc>
                  <a:txBody>
                    <a:bodyPr/>
                    <a:lstStyle/>
                    <a:p>
                      <a:pPr algn="l"/>
                      <a:r>
                        <a:rPr lang="es-ES" sz="1300" b="1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TOTAL</a:t>
                      </a:r>
                      <a:endParaRPr lang="es-EC" sz="1300" b="1" dirty="0"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1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$ </a:t>
                      </a:r>
                      <a:r>
                        <a:rPr lang="es-ES" sz="1800" b="1" u="none" strike="noStrike" dirty="0" smtClean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1.333,60</a:t>
                      </a:r>
                      <a:endParaRPr lang="es-ES" sz="1800" b="1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10727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77619" y="2357119"/>
            <a:ext cx="53975" cy="0"/>
          </a:xfrm>
          <a:custGeom>
            <a:avLst/>
            <a:gdLst/>
            <a:ahLst/>
            <a:cxnLst/>
            <a:rect l="l" t="t" r="r" b="b"/>
            <a:pathLst>
              <a:path w="53975">
                <a:moveTo>
                  <a:pt x="0" y="0"/>
                </a:moveTo>
                <a:lnTo>
                  <a:pt x="53975" y="0"/>
                </a:lnTo>
              </a:path>
            </a:pathLst>
          </a:custGeom>
          <a:ln w="15240">
            <a:solidFill>
              <a:srgbClr val="83992A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752600" y="1037464"/>
            <a:ext cx="5260595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3200" b="1" spc="-105" dirty="0">
                <a:latin typeface="Verdana" panose="020B0604030504040204" pitchFamily="34" charset="0"/>
                <a:ea typeface="Verdana" panose="020B0604030504040204" pitchFamily="34" charset="0"/>
                <a:cs typeface="Times New Roman"/>
              </a:rPr>
              <a:t>GASTOS </a:t>
            </a:r>
            <a:r>
              <a:rPr sz="3200" b="1" spc="260" dirty="0">
                <a:latin typeface="Verdana" panose="020B0604030504040204" pitchFamily="34" charset="0"/>
                <a:ea typeface="Verdana" panose="020B0604030504040204" pitchFamily="34" charset="0"/>
                <a:cs typeface="Times New Roman"/>
              </a:rPr>
              <a:t>EN</a:t>
            </a:r>
            <a:r>
              <a:rPr sz="3200" b="1" spc="40" dirty="0">
                <a:latin typeface="Verdana" panose="020B0604030504040204" pitchFamily="34" charset="0"/>
                <a:ea typeface="Verdana" panose="020B0604030504040204" pitchFamily="34" charset="0"/>
                <a:cs typeface="Times New Roman"/>
              </a:rPr>
              <a:t> </a:t>
            </a:r>
            <a:r>
              <a:rPr sz="3200" b="1" spc="-5" dirty="0">
                <a:latin typeface="Verdana" panose="020B0604030504040204" pitchFamily="34" charset="0"/>
                <a:ea typeface="Verdana" panose="020B0604030504040204" pitchFamily="34" charset="0"/>
                <a:cs typeface="Times New Roman"/>
              </a:rPr>
              <a:t>PERSONA</a:t>
            </a:r>
            <a:r>
              <a:rPr lang="es-EC" sz="3200" b="1" spc="-5" dirty="0">
                <a:latin typeface="Verdana" panose="020B0604030504040204" pitchFamily="34" charset="0"/>
                <a:ea typeface="Verdana" panose="020B0604030504040204" pitchFamily="34" charset="0"/>
                <a:cs typeface="Times New Roman"/>
              </a:rPr>
              <a:t>L</a:t>
            </a:r>
          </a:p>
        </p:txBody>
      </p:sp>
      <p:graphicFrame>
        <p:nvGraphicFramePr>
          <p:cNvPr id="4" name="objec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4958532"/>
              </p:ext>
            </p:extLst>
          </p:nvPr>
        </p:nvGraphicFramePr>
        <p:xfrm>
          <a:off x="228600" y="2450622"/>
          <a:ext cx="5943600" cy="2286000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401149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93210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2286000">
                <a:tc>
                  <a:txBody>
                    <a:bodyPr/>
                    <a:lstStyle/>
                    <a:p>
                      <a:pPr marL="352425" lvl="1" algn="l">
                        <a:lnSpc>
                          <a:spcPct val="100000"/>
                        </a:lnSpc>
                        <a:spcBef>
                          <a:spcPts val="1830"/>
                        </a:spcBef>
                      </a:pPr>
                      <a:r>
                        <a:rPr lang="es-EC" sz="2000" b="0" spc="-45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REMUNERACIONES</a:t>
                      </a:r>
                      <a:r>
                        <a:rPr lang="es-EC" sz="2000" b="0" spc="-1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</a:t>
                      </a:r>
                      <a:r>
                        <a:rPr lang="es-EC" sz="2000" b="0" spc="-50" dirty="0" smtClean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UNIFICADAS - </a:t>
                      </a:r>
                      <a:r>
                        <a:rPr lang="es-EC" sz="2000" b="0" dirty="0" smtClean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REMUNERACIONES COMPLEMENTARIAS - </a:t>
                      </a:r>
                      <a:r>
                        <a:rPr lang="es-ES" sz="2000" b="0" kern="1200" dirty="0" smtClean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APORTES PATRONALES A LA SEGURIDAD SOCIAL</a:t>
                      </a:r>
                      <a:endParaRPr lang="es-ES" sz="2000" b="0" dirty="0">
                        <a:latin typeface="Verdana" panose="020B0604030504040204" pitchFamily="34" charset="0"/>
                        <a:ea typeface="Verdana" panose="020B0604030504040204" pitchFamily="34" charset="0"/>
                        <a:cs typeface="Times New Roman"/>
                      </a:endParaRPr>
                    </a:p>
                  </a:txBody>
                  <a:tcPr marL="0" marR="0" marT="231775" marB="0" anchor="ctr">
                    <a:gradFill flip="none" rotWithShape="1">
                      <a:gsLst>
                        <a:gs pos="0">
                          <a:srgbClr val="FFC000">
                            <a:tint val="66000"/>
                            <a:satMod val="160000"/>
                          </a:srgbClr>
                        </a:gs>
                        <a:gs pos="28000">
                          <a:srgbClr val="FFC000">
                            <a:tint val="44500"/>
                            <a:satMod val="160000"/>
                          </a:srgbClr>
                        </a:gs>
                        <a:gs pos="88000">
                          <a:srgbClr val="FFC000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lvl="1" algn="l"/>
                      <a:r>
                        <a:rPr lang="es-EC" sz="2000" b="0" kern="1200" dirty="0" smtClean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$ </a:t>
                      </a:r>
                      <a:r>
                        <a:rPr lang="es-EC" sz="2000" b="0" kern="1200" dirty="0" smtClean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65.460,47</a:t>
                      </a:r>
                      <a:r>
                        <a:rPr lang="es-EC" sz="2000" b="0" kern="1200" dirty="0" smtClean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	</a:t>
                      </a:r>
                      <a:endParaRPr lang="es-EC" sz="2000" b="0" dirty="0"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0" marR="0" marT="0" marB="0" anchor="ctr">
                    <a:gradFill flip="none" rotWithShape="1">
                      <a:gsLst>
                        <a:gs pos="0">
                          <a:srgbClr val="FFC000">
                            <a:tint val="66000"/>
                            <a:satMod val="160000"/>
                          </a:srgbClr>
                        </a:gs>
                        <a:gs pos="28000">
                          <a:srgbClr val="FFC000">
                            <a:tint val="44500"/>
                            <a:satMod val="160000"/>
                          </a:srgbClr>
                        </a:gs>
                        <a:gs pos="88000">
                          <a:srgbClr val="FFC000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5" name="Imagen 4" descr="F:\POALO.gif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053" y="595788"/>
            <a:ext cx="822960" cy="85344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1943100" y="39401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C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es-EC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s-EC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7355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2400" y="403934"/>
            <a:ext cx="7469108" cy="1066701"/>
          </a:xfrm>
          <a:prstGeom prst="rect">
            <a:avLst/>
          </a:prstGeom>
        </p:spPr>
        <p:txBody>
          <a:bodyPr vert="horz" wrap="square" lIns="0" tIns="81025" rIns="0" bIns="0" rtlCol="0">
            <a:spAutoFit/>
          </a:bodyPr>
          <a:lstStyle/>
          <a:p>
            <a:pPr marL="1339850" marR="5080" indent="-1092835" algn="ctr">
              <a:lnSpc>
                <a:spcPct val="100000"/>
              </a:lnSpc>
              <a:spcBef>
                <a:spcPts val="100"/>
              </a:spcBef>
            </a:pPr>
            <a:r>
              <a:rPr sz="3200" b="1" spc="-55" dirty="0">
                <a:latin typeface="Verdana" panose="020B0604030504040204" pitchFamily="34" charset="0"/>
                <a:ea typeface="Verdana" panose="020B0604030504040204" pitchFamily="34" charset="0"/>
              </a:rPr>
              <a:t>GASTOS </a:t>
            </a:r>
            <a:r>
              <a:rPr sz="3200" b="1" spc="165" dirty="0">
                <a:latin typeface="Verdana" panose="020B0604030504040204" pitchFamily="34" charset="0"/>
                <a:ea typeface="Verdana" panose="020B0604030504040204" pitchFamily="34" charset="0"/>
              </a:rPr>
              <a:t>EN </a:t>
            </a:r>
            <a:r>
              <a:rPr sz="3200" b="1" spc="15" dirty="0">
                <a:latin typeface="Verdana" panose="020B0604030504040204" pitchFamily="34" charset="0"/>
                <a:ea typeface="Verdana" panose="020B0604030504040204" pitchFamily="34" charset="0"/>
              </a:rPr>
              <a:t>BIENES </a:t>
            </a:r>
            <a:r>
              <a:rPr sz="3200" b="1" spc="-55" dirty="0">
                <a:latin typeface="Verdana" panose="020B0604030504040204" pitchFamily="34" charset="0"/>
                <a:ea typeface="Verdana" panose="020B0604030504040204" pitchFamily="34" charset="0"/>
              </a:rPr>
              <a:t>Y SERVICIOS  DE CONSUMO</a:t>
            </a:r>
            <a:endParaRPr lang="es-EC" sz="3200" b="1" spc="-55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335249"/>
              </p:ext>
            </p:extLst>
          </p:nvPr>
        </p:nvGraphicFramePr>
        <p:xfrm>
          <a:off x="1219200" y="1574847"/>
          <a:ext cx="7162800" cy="4636342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605573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10706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682890">
                <a:tc>
                  <a:txBody>
                    <a:bodyPr/>
                    <a:lstStyle/>
                    <a:p>
                      <a:pPr marL="351790" lvl="1">
                        <a:lnSpc>
                          <a:spcPct val="150000"/>
                        </a:lnSpc>
                      </a:pPr>
                      <a:r>
                        <a:rPr lang="es-EC" sz="1500" b="1" spc="-50" dirty="0">
                          <a:solidFill>
                            <a:schemeClr val="tx1"/>
                          </a:solidFill>
                        </a:rPr>
                        <a:t>TELECOMUNICACIONES (CNT)</a:t>
                      </a:r>
                      <a:endParaRPr lang="es-EC" sz="1500" b="1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s-EC" sz="1800" b="0" kern="1200" dirty="0">
                          <a:solidFill>
                            <a:schemeClr val="tx1"/>
                          </a:solidFill>
                          <a:effectLst/>
                        </a:rPr>
                        <a:t>305.23</a:t>
                      </a:r>
                      <a:endParaRPr lang="es-EC" sz="1800" b="0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051233">
                <a:tc>
                  <a:txBody>
                    <a:bodyPr/>
                    <a:lstStyle/>
                    <a:p>
                      <a:pPr marL="351790" lvl="1">
                        <a:lnSpc>
                          <a:spcPct val="150000"/>
                        </a:lnSpc>
                      </a:pPr>
                      <a:r>
                        <a:rPr lang="es-MX" sz="1500" b="1" kern="1200" dirty="0">
                          <a:solidFill>
                            <a:schemeClr val="tx1"/>
                          </a:solidFill>
                          <a:effectLst/>
                        </a:rPr>
                        <a:t>EDICIÓN, IMPRESIÓN, REPRODUCCIÓN Y PUBLICACIONES (LIBRETINES)</a:t>
                      </a:r>
                      <a:endParaRPr lang="es-EC" sz="1500" b="1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Times New Roman"/>
                      </a:endParaRPr>
                    </a:p>
                  </a:txBody>
                  <a:tcPr marL="0" marR="0" marT="444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35"/>
                        </a:spcBef>
                      </a:pPr>
                      <a:r>
                        <a:rPr lang="es-EC" sz="1800" b="0" dirty="0" smtClean="0">
                          <a:solidFill>
                            <a:schemeClr val="tx1"/>
                          </a:solidFill>
                        </a:rPr>
                        <a:t>60.00</a:t>
                      </a:r>
                      <a:r>
                        <a:rPr lang="es-EC" sz="1800" b="0" dirty="0">
                          <a:solidFill>
                            <a:schemeClr val="tx1"/>
                          </a:solidFill>
                        </a:rPr>
                        <a:t>	</a:t>
                      </a:r>
                      <a:endParaRPr sz="1800" b="0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Times New Roman"/>
                      </a:endParaRPr>
                    </a:p>
                  </a:txBody>
                  <a:tcPr marL="0" marR="0" marT="4445" marB="0"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677693">
                <a:tc>
                  <a:txBody>
                    <a:bodyPr/>
                    <a:lstStyle/>
                    <a:p>
                      <a:pPr marL="351790" lvl="1">
                        <a:lnSpc>
                          <a:spcPct val="150000"/>
                        </a:lnSpc>
                      </a:pPr>
                      <a:r>
                        <a:rPr lang="es-EC" sz="1500" b="1" kern="1200" dirty="0">
                          <a:solidFill>
                            <a:schemeClr val="tx1"/>
                          </a:solidFill>
                          <a:effectLst/>
                        </a:rPr>
                        <a:t>HOSTING PAG WEB INSTITUCIONAL</a:t>
                      </a:r>
                      <a:endParaRPr lang="es-EC" sz="1500" b="1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s-EC" sz="1800" b="0" kern="1200" dirty="0">
                          <a:solidFill>
                            <a:schemeClr val="tx1"/>
                          </a:solidFill>
                          <a:effectLst/>
                        </a:rPr>
                        <a:t>240.05</a:t>
                      </a:r>
                      <a:endParaRPr lang="es-EC" sz="1800" b="0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1045585">
                <a:tc>
                  <a:txBody>
                    <a:bodyPr/>
                    <a:lstStyle/>
                    <a:p>
                      <a:pPr lvl="1">
                        <a:lnSpc>
                          <a:spcPct val="150000"/>
                        </a:lnSpc>
                      </a:pPr>
                      <a:r>
                        <a:rPr lang="es-ES" sz="1500" b="1" dirty="0">
                          <a:solidFill>
                            <a:schemeClr val="tx1"/>
                          </a:solidFill>
                        </a:rPr>
                        <a:t>ARRENDAMIENTO DEL SOFTWARE DE CONTABILIDAD GUBERNAMENTAL</a:t>
                      </a:r>
                      <a:endParaRPr lang="es-ES" sz="1500" b="1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s-EC" sz="1800" b="0" dirty="0">
                          <a:solidFill>
                            <a:schemeClr val="tx1"/>
                          </a:solidFill>
                        </a:rPr>
                        <a:t>600.00</a:t>
                      </a:r>
                      <a:endParaRPr sz="1800" b="0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Times New Roman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95712">
                <a:tc>
                  <a:txBody>
                    <a:bodyPr/>
                    <a:lstStyle/>
                    <a:p>
                      <a:pPr lvl="1">
                        <a:lnSpc>
                          <a:spcPct val="150000"/>
                        </a:lnSpc>
                      </a:pPr>
                      <a:r>
                        <a:rPr lang="es-EC" sz="1500" b="1" kern="1200" dirty="0">
                          <a:solidFill>
                            <a:schemeClr val="tx1"/>
                          </a:solidFill>
                          <a:effectLst/>
                        </a:rPr>
                        <a:t>MATERIALES DE OFICINA</a:t>
                      </a:r>
                      <a:endParaRPr lang="es-ES" sz="1500" b="1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s-EC" sz="1800" b="0" kern="1200" dirty="0">
                          <a:solidFill>
                            <a:schemeClr val="tx1"/>
                          </a:solidFill>
                          <a:effectLst/>
                        </a:rPr>
                        <a:t>671.69</a:t>
                      </a:r>
                      <a:endParaRPr lang="es-EC" sz="1800" b="0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95712">
                <a:tc>
                  <a:txBody>
                    <a:bodyPr/>
                    <a:lstStyle/>
                    <a:p>
                      <a:pPr lvl="1">
                        <a:lnSpc>
                          <a:spcPct val="150000"/>
                        </a:lnSpc>
                      </a:pPr>
                      <a:r>
                        <a:rPr lang="es-EC" sz="1500" b="1" kern="1200" dirty="0">
                          <a:solidFill>
                            <a:schemeClr val="tx1"/>
                          </a:solidFill>
                          <a:effectLst/>
                        </a:rPr>
                        <a:t>MATERIALES DE ASEO</a:t>
                      </a:r>
                      <a:endParaRPr lang="es-ES" sz="1500" b="1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s-EC" sz="1800" b="0" kern="1200" dirty="0">
                          <a:solidFill>
                            <a:schemeClr val="tx1"/>
                          </a:solidFill>
                          <a:effectLst/>
                        </a:rPr>
                        <a:t>64.26</a:t>
                      </a:r>
                      <a:endParaRPr lang="es-EC" sz="1800" b="0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48528">
                <a:tc>
                  <a:txBody>
                    <a:bodyPr/>
                    <a:lstStyle/>
                    <a:p>
                      <a:pPr marL="342900" lvl="1" algn="ctr" defTabSz="685800" rtl="0" eaLnBrk="1" latinLnBrk="0" hangingPunct="1">
                        <a:lnSpc>
                          <a:spcPct val="150000"/>
                        </a:lnSpc>
                      </a:pPr>
                      <a:r>
                        <a:rPr lang="es-ES" sz="15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  <a:endParaRPr lang="es-ES" sz="15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lnSpc>
                          <a:spcPct val="150000"/>
                        </a:lnSpc>
                      </a:pPr>
                      <a:r>
                        <a:rPr lang="es-EC" sz="1800" b="0" kern="1200" dirty="0" smtClean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1.941,23</a:t>
                      </a: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pic>
        <p:nvPicPr>
          <p:cNvPr id="4" name="Imagen 3" descr="F:\POALO.gif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332" y="487630"/>
            <a:ext cx="822960" cy="8534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46409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26820" y="550190"/>
            <a:ext cx="6324600" cy="102848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b="1" spc="-15" dirty="0">
                <a:latin typeface="Verdana" panose="020B0604030504040204" pitchFamily="34" charset="0"/>
                <a:ea typeface="Verdana" panose="020B0604030504040204" pitchFamily="34" charset="0"/>
              </a:rPr>
              <a:t>OTROS </a:t>
            </a:r>
            <a:r>
              <a:rPr b="1" spc="-55" dirty="0">
                <a:latin typeface="Verdana" panose="020B0604030504040204" pitchFamily="34" charset="0"/>
                <a:ea typeface="Verdana" panose="020B0604030504040204" pitchFamily="34" charset="0"/>
              </a:rPr>
              <a:t>GASTOS</a:t>
            </a:r>
            <a:r>
              <a:rPr b="1" spc="-8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b="1" spc="10" dirty="0">
                <a:latin typeface="Verdana" panose="020B0604030504040204" pitchFamily="34" charset="0"/>
                <a:ea typeface="Verdana" panose="020B0604030504040204" pitchFamily="34" charset="0"/>
              </a:rPr>
              <a:t>CORRIENTES</a:t>
            </a:r>
          </a:p>
        </p:txBody>
      </p:sp>
      <p:graphicFrame>
        <p:nvGraphicFramePr>
          <p:cNvPr id="3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1504902"/>
              </p:ext>
            </p:extLst>
          </p:nvPr>
        </p:nvGraphicFramePr>
        <p:xfrm>
          <a:off x="764156" y="1832304"/>
          <a:ext cx="7546114" cy="1212972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525564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290470">
                  <a:extLst>
                    <a:ext uri="{9D8B030D-6E8A-4147-A177-3AD203B41FA5}">
                      <a16:colId xmlns="" xmlns:a16="http://schemas.microsoft.com/office/drawing/2014/main" val="3034829756"/>
                    </a:ext>
                  </a:extLst>
                </a:gridCol>
              </a:tblGrid>
              <a:tr h="547872">
                <a:tc>
                  <a:txBody>
                    <a:bodyPr/>
                    <a:lstStyle/>
                    <a:p>
                      <a:pPr lvl="1"/>
                      <a:r>
                        <a:rPr lang="es-EC" sz="1800" b="0" kern="1200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PÓLIZA DE FIDELIDAD</a:t>
                      </a:r>
                      <a:endParaRPr lang="es-ES" sz="1800" b="0" dirty="0"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lvl="1"/>
                      <a:r>
                        <a:rPr lang="es-EC" sz="1800" b="0" dirty="0" smtClean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129,23</a:t>
                      </a:r>
                      <a:endParaRPr lang="es-EC" sz="1800" dirty="0"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32550">
                <a:tc>
                  <a:txBody>
                    <a:bodyPr/>
                    <a:lstStyle/>
                    <a:p>
                      <a:pPr marL="342900" marR="3175" lvl="1" algn="l" defTabSz="457200" rtl="0" eaLnBrk="1" latinLnBrk="0" hangingPunct="1">
                        <a:lnSpc>
                          <a:spcPts val="1900"/>
                        </a:lnSpc>
                      </a:pPr>
                      <a:r>
                        <a:rPr lang="es-EC" sz="1800" b="0" kern="1200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COMISIONES BANCARIAS</a:t>
                      </a:r>
                      <a:endParaRPr lang="es-EC" sz="1800" b="0" dirty="0">
                        <a:latin typeface="Verdana" panose="020B0604030504040204" pitchFamily="34" charset="0"/>
                        <a:ea typeface="Verdana" panose="020B0604030504040204" pitchFamily="34" charset="0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42900" marR="3175" lvl="1" algn="l" defTabSz="457200" rtl="0" eaLnBrk="1" latinLnBrk="0" hangingPunct="1">
                        <a:lnSpc>
                          <a:spcPts val="1900"/>
                        </a:lnSpc>
                      </a:pPr>
                      <a:r>
                        <a:rPr lang="es-EC" sz="1800" b="0" dirty="0" smtClean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</a:t>
                      </a:r>
                      <a:r>
                        <a:rPr lang="es-EC" sz="1800" b="0" baseline="0" dirty="0" smtClean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</a:t>
                      </a:r>
                      <a:r>
                        <a:rPr lang="es-EC" sz="1800" b="0" dirty="0" smtClean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61,95</a:t>
                      </a:r>
                      <a:r>
                        <a:rPr lang="es-EC" sz="18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	</a:t>
                      </a:r>
                      <a:endParaRPr lang="es-EC" sz="1800" b="0" dirty="0">
                        <a:latin typeface="Verdana" panose="020B0604030504040204" pitchFamily="34" charset="0"/>
                        <a:ea typeface="Verdana" panose="020B0604030504040204" pitchFamily="34" charset="0"/>
                        <a:cs typeface="Times New Roman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32550">
                <a:tc>
                  <a:txBody>
                    <a:bodyPr/>
                    <a:lstStyle/>
                    <a:p>
                      <a:pPr marL="342900" marR="3175" lvl="1" algn="r" defTabSz="457200" rtl="0" eaLnBrk="1" latinLnBrk="0" hangingPunct="1">
                        <a:lnSpc>
                          <a:spcPts val="1900"/>
                        </a:lnSpc>
                      </a:pPr>
                      <a:r>
                        <a:rPr lang="es-MX" sz="1800" b="1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/>
                        </a:rPr>
                        <a:t>TOTAL</a:t>
                      </a:r>
                      <a:endParaRPr lang="es-EC" sz="1800" b="1" dirty="0">
                        <a:latin typeface="Verdana" panose="020B0604030504040204" pitchFamily="34" charset="0"/>
                        <a:ea typeface="Verdana" panose="020B0604030504040204" pitchFamily="34" charset="0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42900" marR="3175" lvl="1" algn="l" defTabSz="457200" rtl="0" eaLnBrk="1" latinLnBrk="0" hangingPunct="1">
                        <a:lnSpc>
                          <a:spcPts val="1900"/>
                        </a:lnSpc>
                      </a:pPr>
                      <a:r>
                        <a:rPr lang="es-EC" sz="1800" b="1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/>
                        </a:rPr>
                        <a:t>191,18</a:t>
                      </a: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sp>
        <p:nvSpPr>
          <p:cNvPr id="5" name="object 5"/>
          <p:cNvSpPr txBox="1"/>
          <p:nvPr/>
        </p:nvSpPr>
        <p:spPr>
          <a:xfrm>
            <a:off x="1211264" y="3352800"/>
            <a:ext cx="6721472" cy="936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3000" b="1" spc="-35" dirty="0">
                <a:solidFill>
                  <a:srgbClr val="252525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/>
              </a:rPr>
              <a:t>TRANSFERENCIAS </a:t>
            </a:r>
            <a:r>
              <a:rPr sz="3000" b="1" spc="-200" dirty="0">
                <a:solidFill>
                  <a:srgbClr val="252525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/>
              </a:rPr>
              <a:t>Y</a:t>
            </a:r>
            <a:r>
              <a:rPr sz="3000" b="1" spc="10" dirty="0">
                <a:solidFill>
                  <a:srgbClr val="252525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/>
              </a:rPr>
              <a:t> </a:t>
            </a:r>
            <a:r>
              <a:rPr sz="3000" b="1" spc="40" dirty="0">
                <a:solidFill>
                  <a:srgbClr val="252525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/>
              </a:rPr>
              <a:t>DONACIONES</a:t>
            </a:r>
            <a:endParaRPr sz="3000" b="1" dirty="0">
              <a:latin typeface="Verdana" panose="020B0604030504040204" pitchFamily="34" charset="0"/>
              <a:ea typeface="Verdana" panose="020B0604030504040204" pitchFamily="34" charset="0"/>
              <a:cs typeface="Times New Roman"/>
            </a:endParaRPr>
          </a:p>
        </p:txBody>
      </p:sp>
      <p:graphicFrame>
        <p:nvGraphicFramePr>
          <p:cNvPr id="6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1445989"/>
              </p:ext>
            </p:extLst>
          </p:nvPr>
        </p:nvGraphicFramePr>
        <p:xfrm>
          <a:off x="764155" y="4380459"/>
          <a:ext cx="7546114" cy="1759717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517944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366669">
                  <a:extLst>
                    <a:ext uri="{9D8B030D-6E8A-4147-A177-3AD203B41FA5}">
                      <a16:colId xmlns="" xmlns:a16="http://schemas.microsoft.com/office/drawing/2014/main" val="2391726989"/>
                    </a:ext>
                  </a:extLst>
                </a:gridCol>
              </a:tblGrid>
              <a:tr h="467875">
                <a:tc>
                  <a:txBody>
                    <a:bodyPr/>
                    <a:lstStyle/>
                    <a:p>
                      <a:pPr marL="353060" lvl="1">
                        <a:lnSpc>
                          <a:spcPts val="1895"/>
                        </a:lnSpc>
                      </a:pPr>
                      <a:r>
                        <a:rPr lang="es-EC" sz="1800" b="0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RETENCIÓN DEL 5 POR MIL AL GOBIERNO CENTRAL     </a:t>
                      </a:r>
                      <a:r>
                        <a:rPr lang="es-EC" sz="1800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	       </a:t>
                      </a:r>
                      <a:endParaRPr lang="es-EC" sz="1800" kern="1200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353060" lvl="1">
                        <a:lnSpc>
                          <a:spcPts val="1895"/>
                        </a:lnSpc>
                      </a:pPr>
                      <a:r>
                        <a:rPr lang="es-EC" sz="1800" b="0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</a:t>
                      </a:r>
                      <a:r>
                        <a:rPr lang="es-EC" sz="1800" b="0" kern="1200" dirty="0" smtClean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6.898,24</a:t>
                      </a:r>
                      <a:endParaRPr lang="es-EC" sz="1800" kern="1200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Times New Roman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11917">
                <a:tc>
                  <a:txBody>
                    <a:bodyPr/>
                    <a:lstStyle/>
                    <a:p>
                      <a:pPr marL="353060" lvl="1">
                        <a:lnSpc>
                          <a:spcPts val="1895"/>
                        </a:lnSpc>
                      </a:pPr>
                      <a:r>
                        <a:rPr lang="es-EC" sz="1800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APORTE </a:t>
                      </a:r>
                      <a:r>
                        <a:rPr lang="es-EC" sz="1800" kern="1200" dirty="0" err="1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CONAGOPARE</a:t>
                      </a:r>
                      <a:r>
                        <a:rPr lang="es-EC" sz="1800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</a:t>
                      </a:r>
                      <a:r>
                        <a:rPr lang="es-EC" sz="1800" kern="1200" dirty="0" smtClean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NACIONAL 1%</a:t>
                      </a:r>
                      <a:endParaRPr lang="es-EC" sz="1800" kern="1200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353060" lvl="1">
                        <a:lnSpc>
                          <a:spcPts val="1895"/>
                        </a:lnSpc>
                      </a:pPr>
                      <a:r>
                        <a:rPr lang="es-EC" sz="1800" kern="1200" dirty="0" smtClean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2.299,40</a:t>
                      </a:r>
                      <a:endParaRPr lang="es-EC" sz="1800" kern="1200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Times New Roman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67875">
                <a:tc>
                  <a:txBody>
                    <a:bodyPr/>
                    <a:lstStyle/>
                    <a:p>
                      <a:pPr marL="353060" lvl="1">
                        <a:lnSpc>
                          <a:spcPts val="1895"/>
                        </a:lnSpc>
                      </a:pPr>
                      <a:r>
                        <a:rPr lang="es-EC" sz="1800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APORTE CONAGOPARE COTOPAXI </a:t>
                      </a:r>
                      <a:r>
                        <a:rPr lang="es-EC" sz="1800" kern="1200" dirty="0" smtClean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2%                                        </a:t>
                      </a:r>
                      <a:r>
                        <a:rPr lang="es-EC" sz="1800" kern="120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	</a:t>
                      </a:r>
                      <a:endParaRPr lang="es-EC" sz="1800" kern="1200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353060" lvl="1">
                        <a:lnSpc>
                          <a:spcPts val="1895"/>
                        </a:lnSpc>
                      </a:pPr>
                      <a:r>
                        <a:rPr lang="es-EC" sz="1800" kern="1200" dirty="0" smtClean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4.598,84</a:t>
                      </a:r>
                      <a:endParaRPr lang="es-EC" sz="1800" kern="1200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Times New Roman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67875">
                <a:tc>
                  <a:txBody>
                    <a:bodyPr/>
                    <a:lstStyle/>
                    <a:p>
                      <a:pPr marL="353060" lvl="1" algn="r">
                        <a:lnSpc>
                          <a:spcPts val="1895"/>
                        </a:lnSpc>
                      </a:pPr>
                      <a:r>
                        <a:rPr lang="es-MX" sz="1800" b="1" kern="1200" dirty="0" smtClean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/>
                        </a:rPr>
                        <a:t>TOTAL</a:t>
                      </a:r>
                    </a:p>
                    <a:p>
                      <a:pPr marL="353060" lvl="1" algn="r">
                        <a:lnSpc>
                          <a:spcPts val="1895"/>
                        </a:lnSpc>
                      </a:pPr>
                      <a:endParaRPr lang="es-MX" sz="1800" b="1" kern="1200" dirty="0" smtClean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353060" lvl="1">
                        <a:lnSpc>
                          <a:spcPts val="1895"/>
                        </a:lnSpc>
                      </a:pPr>
                      <a:r>
                        <a:rPr lang="es-EC" sz="1800" b="1" kern="1200" dirty="0" smtClean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/>
                        </a:rPr>
                        <a:t>13.796,48</a:t>
                      </a:r>
                    </a:p>
                    <a:p>
                      <a:pPr marL="353060" lvl="1">
                        <a:lnSpc>
                          <a:spcPts val="1895"/>
                        </a:lnSpc>
                      </a:pPr>
                      <a:endParaRPr lang="es-EC" sz="1800" b="1" kern="1200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pic>
        <p:nvPicPr>
          <p:cNvPr id="7" name="Imagen 6" descr="F:\POALO.gif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416" y="615760"/>
            <a:ext cx="822960" cy="8534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98419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15432" y="981636"/>
            <a:ext cx="5447456" cy="5206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300" b="1" spc="-10" dirty="0">
                <a:latin typeface="Verdana" panose="020B0604030504040204" pitchFamily="34" charset="0"/>
                <a:ea typeface="Verdana" panose="020B0604030504040204" pitchFamily="34" charset="0"/>
              </a:rPr>
              <a:t>G</a:t>
            </a:r>
            <a:r>
              <a:rPr sz="3300" b="1" spc="-10" dirty="0">
                <a:uFill>
                  <a:solidFill>
                    <a:srgbClr val="83992A"/>
                  </a:solidFill>
                </a:uFill>
                <a:latin typeface="Verdana" panose="020B0604030504040204" pitchFamily="34" charset="0"/>
                <a:ea typeface="Verdana" panose="020B0604030504040204" pitchFamily="34" charset="0"/>
              </a:rPr>
              <a:t>ASTO </a:t>
            </a:r>
            <a:r>
              <a:rPr sz="3300" b="1" spc="254" dirty="0">
                <a:uFill>
                  <a:solidFill>
                    <a:srgbClr val="83992A"/>
                  </a:solidFill>
                </a:uFill>
                <a:latin typeface="Verdana" panose="020B0604030504040204" pitchFamily="34" charset="0"/>
                <a:ea typeface="Verdana" panose="020B0604030504040204" pitchFamily="34" charset="0"/>
              </a:rPr>
              <a:t>DE</a:t>
            </a:r>
            <a:r>
              <a:rPr sz="3300" b="1" spc="-30" dirty="0">
                <a:uFill>
                  <a:solidFill>
                    <a:srgbClr val="83992A"/>
                  </a:solidFill>
                </a:u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3300" b="1" spc="45" dirty="0">
                <a:uFill>
                  <a:solidFill>
                    <a:srgbClr val="83992A"/>
                  </a:solidFill>
                </a:uFill>
                <a:latin typeface="Verdana" panose="020B0604030504040204" pitchFamily="34" charset="0"/>
                <a:ea typeface="Verdana" panose="020B0604030504040204" pitchFamily="34" charset="0"/>
              </a:rPr>
              <a:t>INVERSIÓN</a:t>
            </a:r>
            <a:endParaRPr sz="3300" b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object 7"/>
          <p:cNvSpPr/>
          <p:nvPr/>
        </p:nvSpPr>
        <p:spPr>
          <a:xfrm>
            <a:off x="1295400" y="2133600"/>
            <a:ext cx="2664460" cy="505459"/>
          </a:xfrm>
          <a:custGeom>
            <a:avLst/>
            <a:gdLst/>
            <a:ahLst/>
            <a:cxnLst/>
            <a:rect l="l" t="t" r="r" b="b"/>
            <a:pathLst>
              <a:path w="2664459" h="505460">
                <a:moveTo>
                  <a:pt x="2580259" y="0"/>
                </a:moveTo>
                <a:lnTo>
                  <a:pt x="84200" y="0"/>
                </a:lnTo>
                <a:lnTo>
                  <a:pt x="51435" y="6619"/>
                </a:lnTo>
                <a:lnTo>
                  <a:pt x="24669" y="24669"/>
                </a:lnTo>
                <a:lnTo>
                  <a:pt x="6619" y="51435"/>
                </a:lnTo>
                <a:lnTo>
                  <a:pt x="0" y="84200"/>
                </a:lnTo>
                <a:lnTo>
                  <a:pt x="0" y="421258"/>
                </a:lnTo>
                <a:lnTo>
                  <a:pt x="6619" y="454024"/>
                </a:lnTo>
                <a:lnTo>
                  <a:pt x="24669" y="480790"/>
                </a:lnTo>
                <a:lnTo>
                  <a:pt x="51435" y="498840"/>
                </a:lnTo>
                <a:lnTo>
                  <a:pt x="84200" y="505460"/>
                </a:lnTo>
                <a:lnTo>
                  <a:pt x="2580259" y="505460"/>
                </a:lnTo>
                <a:lnTo>
                  <a:pt x="2613025" y="498840"/>
                </a:lnTo>
                <a:lnTo>
                  <a:pt x="2639790" y="480790"/>
                </a:lnTo>
                <a:lnTo>
                  <a:pt x="2657840" y="454025"/>
                </a:lnTo>
                <a:lnTo>
                  <a:pt x="2664460" y="421258"/>
                </a:lnTo>
                <a:lnTo>
                  <a:pt x="2664460" y="84200"/>
                </a:lnTo>
                <a:lnTo>
                  <a:pt x="2657840" y="51435"/>
                </a:lnTo>
                <a:lnTo>
                  <a:pt x="2639790" y="24669"/>
                </a:lnTo>
                <a:lnTo>
                  <a:pt x="2613025" y="6619"/>
                </a:lnTo>
                <a:lnTo>
                  <a:pt x="2580259" y="0"/>
                </a:lnTo>
                <a:close/>
              </a:path>
            </a:pathLst>
          </a:custGeom>
          <a:gradFill flip="none" rotWithShape="1">
            <a:gsLst>
              <a:gs pos="0">
                <a:schemeClr val="accent6">
                  <a:tint val="66000"/>
                  <a:satMod val="160000"/>
                </a:schemeClr>
              </a:gs>
              <a:gs pos="50000">
                <a:schemeClr val="accent6">
                  <a:tint val="44500"/>
                  <a:satMod val="160000"/>
                </a:schemeClr>
              </a:gs>
              <a:gs pos="100000">
                <a:schemeClr val="accent6">
                  <a:tint val="23500"/>
                  <a:satMod val="160000"/>
                </a:schemeClr>
              </a:gs>
            </a:gsLst>
            <a:lin ang="5400000" scaled="1"/>
            <a:tileRect/>
          </a:gradFill>
          <a:ln w="19050">
            <a:solidFill>
              <a:schemeClr val="tx1"/>
            </a:solidFill>
          </a:ln>
        </p:spPr>
        <p:txBody>
          <a:bodyPr wrap="square" lIns="0" tIns="0" rIns="0" bIns="0" rtlCol="0"/>
          <a:lstStyle/>
          <a:p>
            <a:pPr algn="ctr"/>
            <a:r>
              <a:rPr lang="es-EC" b="1" dirty="0">
                <a:latin typeface="Verdana" panose="020B0604030504040204" pitchFamily="34" charset="0"/>
                <a:ea typeface="Verdana" panose="020B0604030504040204" pitchFamily="34" charset="0"/>
              </a:rPr>
              <a:t>PLANIFICADO</a:t>
            </a:r>
            <a:endParaRPr b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4" name="object 7"/>
          <p:cNvSpPr/>
          <p:nvPr/>
        </p:nvSpPr>
        <p:spPr>
          <a:xfrm>
            <a:off x="4844942" y="2103331"/>
            <a:ext cx="2664460" cy="505459"/>
          </a:xfrm>
          <a:custGeom>
            <a:avLst/>
            <a:gdLst/>
            <a:ahLst/>
            <a:cxnLst/>
            <a:rect l="l" t="t" r="r" b="b"/>
            <a:pathLst>
              <a:path w="2664459" h="505460">
                <a:moveTo>
                  <a:pt x="2580259" y="0"/>
                </a:moveTo>
                <a:lnTo>
                  <a:pt x="84200" y="0"/>
                </a:lnTo>
                <a:lnTo>
                  <a:pt x="51435" y="6619"/>
                </a:lnTo>
                <a:lnTo>
                  <a:pt x="24669" y="24669"/>
                </a:lnTo>
                <a:lnTo>
                  <a:pt x="6619" y="51435"/>
                </a:lnTo>
                <a:lnTo>
                  <a:pt x="0" y="84200"/>
                </a:lnTo>
                <a:lnTo>
                  <a:pt x="0" y="421258"/>
                </a:lnTo>
                <a:lnTo>
                  <a:pt x="6619" y="454024"/>
                </a:lnTo>
                <a:lnTo>
                  <a:pt x="24669" y="480790"/>
                </a:lnTo>
                <a:lnTo>
                  <a:pt x="51435" y="498840"/>
                </a:lnTo>
                <a:lnTo>
                  <a:pt x="84200" y="505460"/>
                </a:lnTo>
                <a:lnTo>
                  <a:pt x="2580259" y="505460"/>
                </a:lnTo>
                <a:lnTo>
                  <a:pt x="2613025" y="498840"/>
                </a:lnTo>
                <a:lnTo>
                  <a:pt x="2639790" y="480790"/>
                </a:lnTo>
                <a:lnTo>
                  <a:pt x="2657840" y="454025"/>
                </a:lnTo>
                <a:lnTo>
                  <a:pt x="2664460" y="421258"/>
                </a:lnTo>
                <a:lnTo>
                  <a:pt x="2664460" y="84200"/>
                </a:lnTo>
                <a:lnTo>
                  <a:pt x="2657840" y="51435"/>
                </a:lnTo>
                <a:lnTo>
                  <a:pt x="2639790" y="24669"/>
                </a:lnTo>
                <a:lnTo>
                  <a:pt x="2613025" y="6619"/>
                </a:lnTo>
                <a:lnTo>
                  <a:pt x="2580259" y="0"/>
                </a:lnTo>
                <a:close/>
              </a:path>
            </a:pathLst>
          </a:custGeom>
          <a:gradFill flip="none" rotWithShape="1">
            <a:gsLst>
              <a:gs pos="0">
                <a:schemeClr val="accent6">
                  <a:tint val="66000"/>
                  <a:satMod val="160000"/>
                </a:schemeClr>
              </a:gs>
              <a:gs pos="50000">
                <a:schemeClr val="accent6">
                  <a:tint val="44500"/>
                  <a:satMod val="160000"/>
                </a:schemeClr>
              </a:gs>
              <a:gs pos="100000">
                <a:schemeClr val="accent6">
                  <a:tint val="23500"/>
                  <a:satMod val="160000"/>
                </a:schemeClr>
              </a:gs>
            </a:gsLst>
            <a:lin ang="5400000" scaled="1"/>
            <a:tileRect/>
          </a:gradFill>
          <a:ln w="19050">
            <a:solidFill>
              <a:schemeClr val="tx1"/>
            </a:solidFill>
          </a:ln>
        </p:spPr>
        <p:txBody>
          <a:bodyPr wrap="square" lIns="0" tIns="0" rIns="0" bIns="0" rtlCol="0"/>
          <a:lstStyle/>
          <a:p>
            <a:pPr algn="ctr"/>
            <a:r>
              <a:rPr lang="es-EC" b="1" dirty="0">
                <a:latin typeface="Verdana" panose="020B0604030504040204" pitchFamily="34" charset="0"/>
                <a:ea typeface="Verdana" panose="020B0604030504040204" pitchFamily="34" charset="0"/>
              </a:rPr>
              <a:t>EJECUTADO</a:t>
            </a:r>
            <a:endParaRPr b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5" name="object 7"/>
          <p:cNvSpPr/>
          <p:nvPr/>
        </p:nvSpPr>
        <p:spPr>
          <a:xfrm>
            <a:off x="1295400" y="2877663"/>
            <a:ext cx="2664460" cy="1389537"/>
          </a:xfrm>
          <a:custGeom>
            <a:avLst/>
            <a:gdLst/>
            <a:ahLst/>
            <a:cxnLst/>
            <a:rect l="l" t="t" r="r" b="b"/>
            <a:pathLst>
              <a:path w="2664459" h="505460">
                <a:moveTo>
                  <a:pt x="2580259" y="0"/>
                </a:moveTo>
                <a:lnTo>
                  <a:pt x="84200" y="0"/>
                </a:lnTo>
                <a:lnTo>
                  <a:pt x="51435" y="6619"/>
                </a:lnTo>
                <a:lnTo>
                  <a:pt x="24669" y="24669"/>
                </a:lnTo>
                <a:lnTo>
                  <a:pt x="6619" y="51435"/>
                </a:lnTo>
                <a:lnTo>
                  <a:pt x="0" y="84200"/>
                </a:lnTo>
                <a:lnTo>
                  <a:pt x="0" y="421258"/>
                </a:lnTo>
                <a:lnTo>
                  <a:pt x="6619" y="454024"/>
                </a:lnTo>
                <a:lnTo>
                  <a:pt x="24669" y="480790"/>
                </a:lnTo>
                <a:lnTo>
                  <a:pt x="51435" y="498840"/>
                </a:lnTo>
                <a:lnTo>
                  <a:pt x="84200" y="505460"/>
                </a:lnTo>
                <a:lnTo>
                  <a:pt x="2580259" y="505460"/>
                </a:lnTo>
                <a:lnTo>
                  <a:pt x="2613025" y="498840"/>
                </a:lnTo>
                <a:lnTo>
                  <a:pt x="2639790" y="480790"/>
                </a:lnTo>
                <a:lnTo>
                  <a:pt x="2657840" y="454025"/>
                </a:lnTo>
                <a:lnTo>
                  <a:pt x="2664460" y="421258"/>
                </a:lnTo>
                <a:lnTo>
                  <a:pt x="2664460" y="84200"/>
                </a:lnTo>
                <a:lnTo>
                  <a:pt x="2657840" y="51435"/>
                </a:lnTo>
                <a:lnTo>
                  <a:pt x="2639790" y="24669"/>
                </a:lnTo>
                <a:lnTo>
                  <a:pt x="2613025" y="6619"/>
                </a:lnTo>
                <a:lnTo>
                  <a:pt x="2580259" y="0"/>
                </a:lnTo>
                <a:close/>
              </a:path>
            </a:pathLst>
          </a:custGeom>
          <a:gradFill flip="none" rotWithShape="1">
            <a:gsLst>
              <a:gs pos="0">
                <a:schemeClr val="accent6">
                  <a:tint val="66000"/>
                  <a:satMod val="160000"/>
                </a:schemeClr>
              </a:gs>
              <a:gs pos="50000">
                <a:schemeClr val="accent6">
                  <a:tint val="44500"/>
                  <a:satMod val="160000"/>
                </a:schemeClr>
              </a:gs>
              <a:gs pos="100000">
                <a:schemeClr val="accent6">
                  <a:tint val="23500"/>
                  <a:satMod val="160000"/>
                </a:schemeClr>
              </a:gs>
            </a:gsLst>
            <a:lin ang="5400000" scaled="1"/>
            <a:tileRect/>
          </a:gradFill>
          <a:ln w="19050">
            <a:solidFill>
              <a:schemeClr val="tx1"/>
            </a:solidFill>
          </a:ln>
        </p:spPr>
        <p:txBody>
          <a:bodyPr wrap="square" lIns="0" tIns="0" rIns="0" bIns="0" rtlCol="0"/>
          <a:lstStyle/>
          <a:p>
            <a:pPr algn="ctr"/>
            <a:endParaRPr lang="es-EC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ctr"/>
            <a:endParaRPr lang="es-EC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ctr"/>
            <a:r>
              <a:rPr lang="es-EC" sz="3200" b="1" dirty="0" smtClean="0"/>
              <a:t>17.1066,31</a:t>
            </a:r>
            <a:endParaRPr lang="es-EC" sz="3200" b="1" dirty="0"/>
          </a:p>
        </p:txBody>
      </p:sp>
      <p:grpSp>
        <p:nvGrpSpPr>
          <p:cNvPr id="6" name="object 16"/>
          <p:cNvGrpSpPr/>
          <p:nvPr/>
        </p:nvGrpSpPr>
        <p:grpSpPr>
          <a:xfrm>
            <a:off x="4953000" y="2821396"/>
            <a:ext cx="2664460" cy="1522004"/>
            <a:chOff x="4856479" y="2542540"/>
            <a:chExt cx="2664460" cy="502920"/>
          </a:xfrm>
          <a:gradFill flip="none" rotWithShape="1">
            <a:gsLst>
              <a:gs pos="0">
                <a:schemeClr val="accent6">
                  <a:tint val="66000"/>
                  <a:satMod val="160000"/>
                </a:schemeClr>
              </a:gs>
              <a:gs pos="50000">
                <a:schemeClr val="accent6">
                  <a:tint val="44500"/>
                  <a:satMod val="160000"/>
                </a:schemeClr>
              </a:gs>
              <a:gs pos="100000">
                <a:schemeClr val="accent6">
                  <a:tint val="23500"/>
                  <a:satMod val="160000"/>
                </a:schemeClr>
              </a:gs>
            </a:gsLst>
            <a:lin ang="5400000" scaled="1"/>
            <a:tileRect/>
          </a:gradFill>
        </p:grpSpPr>
        <p:sp>
          <p:nvSpPr>
            <p:cNvPr id="7" name="object 17"/>
            <p:cNvSpPr/>
            <p:nvPr/>
          </p:nvSpPr>
          <p:spPr>
            <a:xfrm>
              <a:off x="4856479" y="2542540"/>
              <a:ext cx="2664460" cy="502920"/>
            </a:xfrm>
            <a:custGeom>
              <a:avLst/>
              <a:gdLst/>
              <a:ahLst/>
              <a:cxnLst/>
              <a:rect l="l" t="t" r="r" b="b"/>
              <a:pathLst>
                <a:path w="2664459" h="502919">
                  <a:moveTo>
                    <a:pt x="2580640" y="0"/>
                  </a:moveTo>
                  <a:lnTo>
                    <a:pt x="83820" y="0"/>
                  </a:lnTo>
                  <a:lnTo>
                    <a:pt x="51167" y="6578"/>
                  </a:lnTo>
                  <a:lnTo>
                    <a:pt x="24526" y="24526"/>
                  </a:lnTo>
                  <a:lnTo>
                    <a:pt x="6578" y="51167"/>
                  </a:lnTo>
                  <a:lnTo>
                    <a:pt x="0" y="83820"/>
                  </a:lnTo>
                  <a:lnTo>
                    <a:pt x="0" y="419100"/>
                  </a:lnTo>
                  <a:lnTo>
                    <a:pt x="6578" y="451752"/>
                  </a:lnTo>
                  <a:lnTo>
                    <a:pt x="24526" y="478393"/>
                  </a:lnTo>
                  <a:lnTo>
                    <a:pt x="51167" y="496341"/>
                  </a:lnTo>
                  <a:lnTo>
                    <a:pt x="83820" y="502920"/>
                  </a:lnTo>
                  <a:lnTo>
                    <a:pt x="2580640" y="502920"/>
                  </a:lnTo>
                  <a:lnTo>
                    <a:pt x="2613292" y="496341"/>
                  </a:lnTo>
                  <a:lnTo>
                    <a:pt x="2639933" y="478393"/>
                  </a:lnTo>
                  <a:lnTo>
                    <a:pt x="2657881" y="451752"/>
                  </a:lnTo>
                  <a:lnTo>
                    <a:pt x="2664460" y="419100"/>
                  </a:lnTo>
                  <a:lnTo>
                    <a:pt x="2664460" y="83820"/>
                  </a:lnTo>
                  <a:lnTo>
                    <a:pt x="2657881" y="51167"/>
                  </a:lnTo>
                  <a:lnTo>
                    <a:pt x="2639933" y="24526"/>
                  </a:lnTo>
                  <a:lnTo>
                    <a:pt x="2613292" y="6578"/>
                  </a:lnTo>
                  <a:lnTo>
                    <a:pt x="2580640" y="0"/>
                  </a:lnTo>
                  <a:close/>
                </a:path>
              </a:pathLst>
            </a:custGeom>
            <a:grpFill/>
            <a:ln w="19050">
              <a:solidFill>
                <a:schemeClr val="tx1"/>
              </a:solidFill>
            </a:ln>
          </p:spPr>
          <p:txBody>
            <a:bodyPr wrap="square" lIns="0" tIns="0" rIns="0" bIns="0" rtlCol="0"/>
            <a:lstStyle/>
            <a:p>
              <a:pPr algn="ctr"/>
              <a:endParaRPr lang="es-EC" b="1" dirty="0">
                <a:latin typeface="Verdana" panose="020B0604030504040204" pitchFamily="34" charset="0"/>
                <a:ea typeface="Verdana" panose="020B0604030504040204" pitchFamily="34" charset="0"/>
              </a:endParaRPr>
            </a:p>
            <a:p>
              <a:pPr algn="ctr"/>
              <a:endParaRPr lang="es-EC" b="1" dirty="0">
                <a:latin typeface="Verdana" panose="020B0604030504040204" pitchFamily="34" charset="0"/>
                <a:ea typeface="Verdana" panose="020B0604030504040204" pitchFamily="34" charset="0"/>
              </a:endParaRPr>
            </a:p>
            <a:p>
              <a:pPr algn="ctr"/>
              <a:r>
                <a:rPr lang="es-EC" b="1" dirty="0">
                  <a:latin typeface="Verdana" panose="020B0604030504040204" pitchFamily="34" charset="0"/>
                  <a:ea typeface="Verdana" panose="020B0604030504040204" pitchFamily="34" charset="0"/>
                </a:rPr>
                <a:t> </a:t>
              </a:r>
              <a:endParaRPr b="1" dirty="0"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sp>
          <p:nvSpPr>
            <p:cNvPr id="8" name="object 18"/>
            <p:cNvSpPr/>
            <p:nvPr/>
          </p:nvSpPr>
          <p:spPr>
            <a:xfrm>
              <a:off x="4856479" y="2542540"/>
              <a:ext cx="2664460" cy="502920"/>
            </a:xfrm>
            <a:custGeom>
              <a:avLst/>
              <a:gdLst/>
              <a:ahLst/>
              <a:cxnLst/>
              <a:rect l="l" t="t" r="r" b="b"/>
              <a:pathLst>
                <a:path w="2664459" h="502919">
                  <a:moveTo>
                    <a:pt x="0" y="83820"/>
                  </a:moveTo>
                  <a:lnTo>
                    <a:pt x="6578" y="51167"/>
                  </a:lnTo>
                  <a:lnTo>
                    <a:pt x="24526" y="24526"/>
                  </a:lnTo>
                  <a:lnTo>
                    <a:pt x="51167" y="6578"/>
                  </a:lnTo>
                  <a:lnTo>
                    <a:pt x="83820" y="0"/>
                  </a:lnTo>
                  <a:lnTo>
                    <a:pt x="2580640" y="0"/>
                  </a:lnTo>
                  <a:lnTo>
                    <a:pt x="2613292" y="6578"/>
                  </a:lnTo>
                  <a:lnTo>
                    <a:pt x="2639933" y="24526"/>
                  </a:lnTo>
                  <a:lnTo>
                    <a:pt x="2657881" y="51167"/>
                  </a:lnTo>
                  <a:lnTo>
                    <a:pt x="2664460" y="83820"/>
                  </a:lnTo>
                  <a:lnTo>
                    <a:pt x="2664460" y="419100"/>
                  </a:lnTo>
                  <a:lnTo>
                    <a:pt x="2657881" y="451752"/>
                  </a:lnTo>
                  <a:lnTo>
                    <a:pt x="2639933" y="478393"/>
                  </a:lnTo>
                  <a:lnTo>
                    <a:pt x="2613292" y="496341"/>
                  </a:lnTo>
                  <a:lnTo>
                    <a:pt x="2580640" y="502920"/>
                  </a:lnTo>
                  <a:lnTo>
                    <a:pt x="83820" y="502920"/>
                  </a:lnTo>
                  <a:lnTo>
                    <a:pt x="51167" y="496341"/>
                  </a:lnTo>
                  <a:lnTo>
                    <a:pt x="24526" y="478393"/>
                  </a:lnTo>
                  <a:lnTo>
                    <a:pt x="6578" y="451752"/>
                  </a:lnTo>
                  <a:lnTo>
                    <a:pt x="0" y="419100"/>
                  </a:lnTo>
                  <a:lnTo>
                    <a:pt x="0" y="83820"/>
                  </a:lnTo>
                  <a:close/>
                </a:path>
              </a:pathLst>
            </a:custGeom>
            <a:grpFill/>
            <a:ln w="19050">
              <a:solidFill>
                <a:srgbClr val="5F6E1C"/>
              </a:solidFill>
            </a:ln>
          </p:spPr>
          <p:txBody>
            <a:bodyPr wrap="square" lIns="0" tIns="0" rIns="0" bIns="0" rtlCol="0"/>
            <a:lstStyle/>
            <a:p>
              <a:pPr algn="ctr"/>
              <a:endParaRPr dirty="0"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</p:grpSp>
      <p:sp>
        <p:nvSpPr>
          <p:cNvPr id="9" name="object 10"/>
          <p:cNvSpPr txBox="1"/>
          <p:nvPr/>
        </p:nvSpPr>
        <p:spPr>
          <a:xfrm>
            <a:off x="5639644" y="2908098"/>
            <a:ext cx="1075055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endParaRPr sz="1800" b="1" dirty="0">
              <a:latin typeface="Carlito"/>
              <a:cs typeface="Carlito"/>
            </a:endParaRPr>
          </a:p>
        </p:txBody>
      </p:sp>
      <p:pic>
        <p:nvPicPr>
          <p:cNvPr id="12" name="Imagen 11" descr="F:\POALO.gif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762000"/>
            <a:ext cx="822960" cy="853440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Rectángulo 9"/>
          <p:cNvSpPr/>
          <p:nvPr/>
        </p:nvSpPr>
        <p:spPr>
          <a:xfrm>
            <a:off x="4953000" y="3237986"/>
            <a:ext cx="266446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C" sz="3200" b="1" dirty="0" smtClean="0"/>
              <a:t>16.8227,64</a:t>
            </a:r>
            <a:endParaRPr lang="es-EC" sz="3200" b="1" dirty="0"/>
          </a:p>
        </p:txBody>
      </p:sp>
      <p:sp>
        <p:nvSpPr>
          <p:cNvPr id="11" name="Rectángulo 10"/>
          <p:cNvSpPr/>
          <p:nvPr/>
        </p:nvSpPr>
        <p:spPr>
          <a:xfrm>
            <a:off x="4183063" y="3244850"/>
            <a:ext cx="2535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dirty="0"/>
              <a:t> </a:t>
            </a:r>
          </a:p>
        </p:txBody>
      </p:sp>
      <p:grpSp>
        <p:nvGrpSpPr>
          <p:cNvPr id="13" name="object 16"/>
          <p:cNvGrpSpPr/>
          <p:nvPr/>
        </p:nvGrpSpPr>
        <p:grpSpPr>
          <a:xfrm>
            <a:off x="2816774" y="4842418"/>
            <a:ext cx="3239770" cy="1445804"/>
            <a:chOff x="4856479" y="2542540"/>
            <a:chExt cx="2664460" cy="502920"/>
          </a:xfrm>
          <a:gradFill flip="none" rotWithShape="1">
            <a:gsLst>
              <a:gs pos="0">
                <a:schemeClr val="accent6">
                  <a:tint val="66000"/>
                  <a:satMod val="160000"/>
                </a:schemeClr>
              </a:gs>
              <a:gs pos="50000">
                <a:schemeClr val="accent6">
                  <a:tint val="44500"/>
                  <a:satMod val="160000"/>
                </a:schemeClr>
              </a:gs>
              <a:gs pos="100000">
                <a:schemeClr val="accent6">
                  <a:tint val="23500"/>
                  <a:satMod val="160000"/>
                </a:schemeClr>
              </a:gs>
            </a:gsLst>
            <a:lin ang="5400000" scaled="1"/>
            <a:tileRect/>
          </a:gradFill>
        </p:grpSpPr>
        <p:sp>
          <p:nvSpPr>
            <p:cNvPr id="14" name="object 17"/>
            <p:cNvSpPr/>
            <p:nvPr/>
          </p:nvSpPr>
          <p:spPr>
            <a:xfrm>
              <a:off x="4856479" y="2542540"/>
              <a:ext cx="2664460" cy="502920"/>
            </a:xfrm>
            <a:custGeom>
              <a:avLst/>
              <a:gdLst/>
              <a:ahLst/>
              <a:cxnLst/>
              <a:rect l="l" t="t" r="r" b="b"/>
              <a:pathLst>
                <a:path w="2664459" h="502919">
                  <a:moveTo>
                    <a:pt x="2580640" y="0"/>
                  </a:moveTo>
                  <a:lnTo>
                    <a:pt x="83820" y="0"/>
                  </a:lnTo>
                  <a:lnTo>
                    <a:pt x="51167" y="6578"/>
                  </a:lnTo>
                  <a:lnTo>
                    <a:pt x="24526" y="24526"/>
                  </a:lnTo>
                  <a:lnTo>
                    <a:pt x="6578" y="51167"/>
                  </a:lnTo>
                  <a:lnTo>
                    <a:pt x="0" y="83820"/>
                  </a:lnTo>
                  <a:lnTo>
                    <a:pt x="0" y="419100"/>
                  </a:lnTo>
                  <a:lnTo>
                    <a:pt x="6578" y="451752"/>
                  </a:lnTo>
                  <a:lnTo>
                    <a:pt x="24526" y="478393"/>
                  </a:lnTo>
                  <a:lnTo>
                    <a:pt x="51167" y="496341"/>
                  </a:lnTo>
                  <a:lnTo>
                    <a:pt x="83820" y="502920"/>
                  </a:lnTo>
                  <a:lnTo>
                    <a:pt x="2580640" y="502920"/>
                  </a:lnTo>
                  <a:lnTo>
                    <a:pt x="2613292" y="496341"/>
                  </a:lnTo>
                  <a:lnTo>
                    <a:pt x="2639933" y="478393"/>
                  </a:lnTo>
                  <a:lnTo>
                    <a:pt x="2657881" y="451752"/>
                  </a:lnTo>
                  <a:lnTo>
                    <a:pt x="2664460" y="419100"/>
                  </a:lnTo>
                  <a:lnTo>
                    <a:pt x="2664460" y="83820"/>
                  </a:lnTo>
                  <a:lnTo>
                    <a:pt x="2657881" y="51167"/>
                  </a:lnTo>
                  <a:lnTo>
                    <a:pt x="2639933" y="24526"/>
                  </a:lnTo>
                  <a:lnTo>
                    <a:pt x="2613292" y="6578"/>
                  </a:lnTo>
                  <a:lnTo>
                    <a:pt x="2580640" y="0"/>
                  </a:lnTo>
                  <a:close/>
                </a:path>
              </a:pathLst>
            </a:custGeom>
            <a:grpFill/>
            <a:ln w="19050">
              <a:solidFill>
                <a:schemeClr val="tx1"/>
              </a:solidFill>
            </a:ln>
          </p:spPr>
          <p:txBody>
            <a:bodyPr wrap="square" lIns="0" tIns="0" rIns="0" bIns="0" rtlCol="0"/>
            <a:lstStyle/>
            <a:p>
              <a:pPr algn="ctr"/>
              <a:endParaRPr lang="es-EC" b="1" dirty="0">
                <a:latin typeface="Verdana" panose="020B0604030504040204" pitchFamily="34" charset="0"/>
                <a:ea typeface="Verdana" panose="020B0604030504040204" pitchFamily="34" charset="0"/>
              </a:endParaRPr>
            </a:p>
            <a:p>
              <a:pPr algn="ctr"/>
              <a:endParaRPr lang="es-EC" b="1" dirty="0">
                <a:latin typeface="Verdana" panose="020B0604030504040204" pitchFamily="34" charset="0"/>
                <a:ea typeface="Verdana" panose="020B0604030504040204" pitchFamily="34" charset="0"/>
              </a:endParaRPr>
            </a:p>
            <a:p>
              <a:pPr algn="ctr"/>
              <a:r>
                <a:rPr lang="es-EC" b="1" dirty="0">
                  <a:latin typeface="Verdana" panose="020B0604030504040204" pitchFamily="34" charset="0"/>
                  <a:ea typeface="Verdana" panose="020B0604030504040204" pitchFamily="34" charset="0"/>
                </a:rPr>
                <a:t> </a:t>
              </a:r>
              <a:endParaRPr b="1" dirty="0"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sp>
          <p:nvSpPr>
            <p:cNvPr id="15" name="object 18"/>
            <p:cNvSpPr/>
            <p:nvPr/>
          </p:nvSpPr>
          <p:spPr>
            <a:xfrm>
              <a:off x="4856479" y="2542540"/>
              <a:ext cx="2664460" cy="502920"/>
            </a:xfrm>
            <a:custGeom>
              <a:avLst/>
              <a:gdLst/>
              <a:ahLst/>
              <a:cxnLst/>
              <a:rect l="l" t="t" r="r" b="b"/>
              <a:pathLst>
                <a:path w="2664459" h="502919">
                  <a:moveTo>
                    <a:pt x="0" y="83820"/>
                  </a:moveTo>
                  <a:lnTo>
                    <a:pt x="6578" y="51167"/>
                  </a:lnTo>
                  <a:lnTo>
                    <a:pt x="24526" y="24526"/>
                  </a:lnTo>
                  <a:lnTo>
                    <a:pt x="51167" y="6578"/>
                  </a:lnTo>
                  <a:lnTo>
                    <a:pt x="83820" y="0"/>
                  </a:lnTo>
                  <a:lnTo>
                    <a:pt x="2580640" y="0"/>
                  </a:lnTo>
                  <a:lnTo>
                    <a:pt x="2613292" y="6578"/>
                  </a:lnTo>
                  <a:lnTo>
                    <a:pt x="2639933" y="24526"/>
                  </a:lnTo>
                  <a:lnTo>
                    <a:pt x="2657881" y="51167"/>
                  </a:lnTo>
                  <a:lnTo>
                    <a:pt x="2664460" y="83820"/>
                  </a:lnTo>
                  <a:lnTo>
                    <a:pt x="2664460" y="419100"/>
                  </a:lnTo>
                  <a:lnTo>
                    <a:pt x="2657881" y="451752"/>
                  </a:lnTo>
                  <a:lnTo>
                    <a:pt x="2639933" y="478393"/>
                  </a:lnTo>
                  <a:lnTo>
                    <a:pt x="2613292" y="496341"/>
                  </a:lnTo>
                  <a:lnTo>
                    <a:pt x="2580640" y="502920"/>
                  </a:lnTo>
                  <a:lnTo>
                    <a:pt x="83820" y="502920"/>
                  </a:lnTo>
                  <a:lnTo>
                    <a:pt x="51167" y="496341"/>
                  </a:lnTo>
                  <a:lnTo>
                    <a:pt x="24526" y="478393"/>
                  </a:lnTo>
                  <a:lnTo>
                    <a:pt x="6578" y="451752"/>
                  </a:lnTo>
                  <a:lnTo>
                    <a:pt x="0" y="419100"/>
                  </a:lnTo>
                  <a:lnTo>
                    <a:pt x="0" y="83820"/>
                  </a:lnTo>
                  <a:close/>
                </a:path>
              </a:pathLst>
            </a:custGeom>
            <a:grpFill/>
            <a:ln w="19050">
              <a:solidFill>
                <a:srgbClr val="5F6E1C"/>
              </a:solidFill>
            </a:ln>
          </p:spPr>
          <p:txBody>
            <a:bodyPr wrap="square" lIns="0" tIns="0" rIns="0" bIns="0" rtlCol="0"/>
            <a:lstStyle/>
            <a:p>
              <a:pPr algn="ctr"/>
              <a:endParaRPr dirty="0"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</p:grpSp>
      <p:sp>
        <p:nvSpPr>
          <p:cNvPr id="16" name="Rectángulo 15"/>
          <p:cNvSpPr/>
          <p:nvPr/>
        </p:nvSpPr>
        <p:spPr>
          <a:xfrm>
            <a:off x="3016256" y="5085379"/>
            <a:ext cx="262338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C" sz="3200" dirty="0"/>
              <a:t>98.34 % EJECUTADO</a:t>
            </a:r>
          </a:p>
        </p:txBody>
      </p:sp>
    </p:spTree>
    <p:extLst>
      <p:ext uri="{BB962C8B-B14F-4D97-AF65-F5344CB8AC3E}">
        <p14:creationId xmlns:p14="http://schemas.microsoft.com/office/powerpoint/2010/main" val="993411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15812" y="766811"/>
            <a:ext cx="6935708" cy="574259"/>
          </a:xfrm>
          <a:prstGeom prst="rect">
            <a:avLst/>
          </a:prstGeom>
        </p:spPr>
        <p:txBody>
          <a:bodyPr vert="horz" wrap="square" lIns="0" tIns="81025" rIns="0" bIns="0" rtlCol="0">
            <a:spAutoFit/>
          </a:bodyPr>
          <a:lstStyle/>
          <a:p>
            <a:pPr marL="1339850" marR="5080" indent="-1092835" algn="ctr">
              <a:lnSpc>
                <a:spcPct val="100000"/>
              </a:lnSpc>
              <a:spcBef>
                <a:spcPts val="100"/>
              </a:spcBef>
            </a:pPr>
            <a:r>
              <a:rPr lang="es-MX" sz="3200" b="1" spc="-55" dirty="0"/>
              <a:t>GASTOS VEHÍCULO INSTITUCIONAL</a:t>
            </a:r>
            <a:endParaRPr lang="es-EC" sz="3200" b="1" spc="-55" dirty="0"/>
          </a:p>
        </p:txBody>
      </p:sp>
      <p:graphicFrame>
        <p:nvGraphicFramePr>
          <p:cNvPr id="3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2941646"/>
              </p:ext>
            </p:extLst>
          </p:nvPr>
        </p:nvGraphicFramePr>
        <p:xfrm>
          <a:off x="997466" y="1828800"/>
          <a:ext cx="7232134" cy="3749641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524045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99168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432093">
                <a:tc>
                  <a:txBody>
                    <a:bodyPr/>
                    <a:lstStyle/>
                    <a:p>
                      <a:pPr marL="351790" lvl="1">
                        <a:lnSpc>
                          <a:spcPts val="2105"/>
                        </a:lnSpc>
                      </a:pPr>
                      <a:r>
                        <a:rPr lang="es-MX" sz="1800" b="0" kern="1200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REPUESTOS Y ACCESORIOS DEL VEHÍCULO</a:t>
                      </a:r>
                      <a:endParaRPr lang="es-EC" sz="1800" b="0" dirty="0">
                        <a:latin typeface="Verdana" panose="020B0604030504040204" pitchFamily="34" charset="0"/>
                        <a:ea typeface="Verdana" panose="020B0604030504040204" pitchFamily="34" charset="0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lvl="1" algn="l"/>
                      <a:r>
                        <a:rPr lang="es-EC" sz="1800" b="0" dirty="0" smtClean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65,90</a:t>
                      </a:r>
                      <a:r>
                        <a:rPr lang="es-EC" sz="18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	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26463">
                <a:tc>
                  <a:txBody>
                    <a:bodyPr/>
                    <a:lstStyle/>
                    <a:p>
                      <a:pPr lvl="1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lang="es-MX" sz="1800" b="0" kern="1200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SEGUROS DEL VEHÍCULO DEL </a:t>
                      </a:r>
                      <a:r>
                        <a:rPr lang="es-MX" sz="1800" b="0" kern="1200" dirty="0" err="1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GAD</a:t>
                      </a:r>
                      <a:endParaRPr lang="es-EC" sz="1800" b="0" dirty="0">
                        <a:latin typeface="Verdana" panose="020B0604030504040204" pitchFamily="34" charset="0"/>
                        <a:ea typeface="Verdana" panose="020B0604030504040204" pitchFamily="34" charset="0"/>
                        <a:cs typeface="Times New Roman"/>
                      </a:endParaRPr>
                    </a:p>
                  </a:txBody>
                  <a:tcPr marL="0" marR="0" marT="4445" marB="0" anchor="ctr"/>
                </a:tc>
                <a:tc>
                  <a:txBody>
                    <a:bodyPr/>
                    <a:lstStyle/>
                    <a:p>
                      <a:pPr lvl="1" algn="l"/>
                      <a:r>
                        <a:rPr lang="es-EC" sz="1800" b="0" dirty="0" smtClean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690,23</a:t>
                      </a:r>
                      <a:endParaRPr lang="es-EC" sz="1800" b="0" dirty="0"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24142">
                <a:tc>
                  <a:txBody>
                    <a:bodyPr/>
                    <a:lstStyle/>
                    <a:p>
                      <a:pPr marL="351790" lvl="1">
                        <a:lnSpc>
                          <a:spcPts val="2110"/>
                        </a:lnSpc>
                      </a:pPr>
                      <a:r>
                        <a:rPr lang="es-MX" sz="1800" b="0" kern="1200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MATRICULA DEL VEHÍCULO DEL </a:t>
                      </a:r>
                      <a:r>
                        <a:rPr lang="es-MX" sz="1800" b="0" kern="1200" dirty="0" err="1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GAD</a:t>
                      </a:r>
                      <a:endParaRPr lang="es-EC" sz="1800" b="0" dirty="0">
                        <a:latin typeface="Verdana" panose="020B0604030504040204" pitchFamily="34" charset="0"/>
                        <a:ea typeface="Verdana" panose="020B0604030504040204" pitchFamily="34" charset="0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lvl="1" algn="l"/>
                      <a:r>
                        <a:rPr lang="es-EC" sz="1800" b="0" dirty="0" smtClean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105,19</a:t>
                      </a:r>
                      <a:r>
                        <a:rPr lang="es-EC" sz="18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	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432093">
                <a:tc>
                  <a:txBody>
                    <a:bodyPr/>
                    <a:lstStyle/>
                    <a:p>
                      <a:pPr lvl="1"/>
                      <a:r>
                        <a:rPr lang="es-EC" sz="1800" b="0" kern="1200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COMBUSTIBLES</a:t>
                      </a:r>
                      <a:endParaRPr lang="es-ES" sz="1800" b="0" dirty="0"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lvl="1" algn="l">
                        <a:lnSpc>
                          <a:spcPts val="2115"/>
                        </a:lnSpc>
                      </a:pPr>
                      <a:r>
                        <a:rPr lang="es-EC" sz="1800" b="0" dirty="0" smtClean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999,15</a:t>
                      </a:r>
                      <a:r>
                        <a:rPr lang="es-EC" sz="18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	</a:t>
                      </a:r>
                      <a:endParaRPr sz="1800" b="0" dirty="0">
                        <a:latin typeface="Verdana" panose="020B0604030504040204" pitchFamily="34" charset="0"/>
                        <a:ea typeface="Verdana" panose="020B0604030504040204" pitchFamily="34" charset="0"/>
                        <a:cs typeface="Times New Roman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92892">
                <a:tc>
                  <a:txBody>
                    <a:bodyPr/>
                    <a:lstStyle/>
                    <a:p>
                      <a:pPr lvl="1"/>
                      <a:r>
                        <a:rPr lang="es-EC" sz="1800" b="0" kern="1200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VEHÍCULOS (MANTENIMIENTO Y REPARACIÓN)</a:t>
                      </a:r>
                      <a:endParaRPr lang="es-ES" sz="1800" b="0" dirty="0"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lvl="1" algn="l"/>
                      <a:r>
                        <a:rPr lang="es-EC" sz="1800" b="0" dirty="0" smtClean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775,44</a:t>
                      </a:r>
                      <a:r>
                        <a:rPr lang="es-EC" sz="18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	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662688">
                <a:tc>
                  <a:txBody>
                    <a:bodyPr/>
                    <a:lstStyle/>
                    <a:p>
                      <a:pPr lvl="1"/>
                      <a:r>
                        <a:rPr lang="es-EC" sz="18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/>
                      </a:r>
                      <a:br>
                        <a:rPr lang="es-EC" sz="18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</a:br>
                      <a:r>
                        <a:rPr lang="es-EC" sz="18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LUBRICANTES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lvl="1" algn="l"/>
                      <a:r>
                        <a:rPr lang="es-EC" sz="1800" b="0" kern="1200" dirty="0" smtClean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205,70</a:t>
                      </a:r>
                      <a:endParaRPr lang="es-EC" sz="1800" b="0" dirty="0"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622215">
                <a:tc>
                  <a:txBody>
                    <a:bodyPr/>
                    <a:lstStyle/>
                    <a:p>
                      <a:pPr marL="351790" lvl="1">
                        <a:lnSpc>
                          <a:spcPts val="2105"/>
                        </a:lnSpc>
                      </a:pPr>
                      <a:r>
                        <a:rPr lang="es-MX" sz="1800" b="1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/>
                        </a:rPr>
                        <a:t>TOTAL</a:t>
                      </a:r>
                      <a:endParaRPr lang="es-EC" sz="1800" b="1" dirty="0">
                        <a:latin typeface="Verdana" panose="020B0604030504040204" pitchFamily="34" charset="0"/>
                        <a:ea typeface="Verdana" panose="020B0604030504040204" pitchFamily="34" charset="0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lvl="1" algn="l"/>
                      <a:r>
                        <a:rPr lang="es-EC" sz="1800" b="1" dirty="0" smtClean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2.841,61</a:t>
                      </a:r>
                    </a:p>
                    <a:p>
                      <a:pPr lvl="1" algn="l"/>
                      <a:endParaRPr lang="es-EC" sz="1800" b="0" dirty="0"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pic>
        <p:nvPicPr>
          <p:cNvPr id="4" name="Imagen 3" descr="F:\POALO.gif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332" y="487630"/>
            <a:ext cx="822960" cy="8534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33669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1"/>
          <p:cNvSpPr txBox="1">
            <a:spLocks/>
          </p:cNvSpPr>
          <p:nvPr/>
        </p:nvSpPr>
        <p:spPr>
          <a:xfrm>
            <a:off x="1088878" y="396600"/>
            <a:ext cx="6629400" cy="21336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 defTabSz="914400">
              <a:spcBef>
                <a:spcPts val="100"/>
              </a:spcBef>
            </a:pPr>
            <a:r>
              <a:rPr lang="es-ES" sz="2800" b="1" dirty="0">
                <a:solidFill>
                  <a:srgbClr val="000000"/>
                </a:solidFill>
                <a:latin typeface="Verdana" panose="020B0604030504040204" pitchFamily="34" charset="0"/>
                <a:ea typeface="+mn-ea"/>
                <a:cs typeface="+mn-cs"/>
              </a:rPr>
              <a:t> </a:t>
            </a:r>
            <a:r>
              <a:rPr lang="es-ES" sz="1800" b="1" dirty="0">
                <a:solidFill>
                  <a:srgbClr val="000000"/>
                </a:solidFill>
                <a:latin typeface="Verdana" panose="020B0604030504040204" pitchFamily="34" charset="0"/>
                <a:ea typeface="+mn-ea"/>
                <a:cs typeface="+mn-cs"/>
              </a:rPr>
              <a:t>ACTUALIZACIÓN DEL PLAN DE DESARROLLO Y ORDENAMIENTO TERRITORIAL DE LA PARROQUIA SAN JOSÉ DE </a:t>
            </a:r>
            <a:r>
              <a:rPr lang="es-ES" sz="1800" b="1" dirty="0" err="1">
                <a:solidFill>
                  <a:srgbClr val="000000"/>
                </a:solidFill>
                <a:latin typeface="Verdana" panose="020B0604030504040204" pitchFamily="34" charset="0"/>
                <a:ea typeface="+mn-ea"/>
                <a:cs typeface="+mn-cs"/>
              </a:rPr>
              <a:t>POALÓ</a:t>
            </a:r>
            <a:r>
              <a:rPr lang="es-ES" sz="1800" b="1" dirty="0">
                <a:solidFill>
                  <a:srgbClr val="000000"/>
                </a:solidFill>
                <a:latin typeface="Verdana" panose="020B0604030504040204" pitchFamily="34" charset="0"/>
                <a:ea typeface="+mn-ea"/>
                <a:cs typeface="+mn-cs"/>
              </a:rPr>
              <a:t> 2023 - 2027</a:t>
            </a:r>
          </a:p>
          <a:p>
            <a:pPr algn="ctr" defTabSz="914400">
              <a:spcBef>
                <a:spcPts val="100"/>
              </a:spcBef>
            </a:pPr>
            <a:endParaRPr lang="es-ES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r>
              <a:rPr lang="es-MX" sz="1800" b="1" dirty="0">
                <a:solidFill>
                  <a:srgbClr val="000000"/>
                </a:solidFill>
                <a:latin typeface="Verdana" panose="020B0604030504040204" pitchFamily="34" charset="0"/>
                <a:ea typeface="+mn-ea"/>
                <a:cs typeface="+mn-cs"/>
              </a:rPr>
              <a:t>Consultoría, Asesoría e Investigación Especializada</a:t>
            </a:r>
            <a:endParaRPr lang="es-EC" sz="18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</p:txBody>
      </p:sp>
      <p:sp>
        <p:nvSpPr>
          <p:cNvPr id="9" name="object 6"/>
          <p:cNvSpPr/>
          <p:nvPr/>
        </p:nvSpPr>
        <p:spPr>
          <a:xfrm>
            <a:off x="304800" y="5752116"/>
            <a:ext cx="8534399" cy="73904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algn="r"/>
            <a:endParaRPr lang="es-EC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ctr"/>
            <a:r>
              <a:rPr lang="es-EC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MONTO: $</a:t>
            </a:r>
            <a:r>
              <a:rPr lang="es-EC" b="1" dirty="0" smtClean="0">
                <a:latin typeface="Verdana" panose="020B0604030504040204" pitchFamily="34" charset="0"/>
                <a:ea typeface="Verdana" panose="020B0604030504040204" pitchFamily="34" charset="0"/>
              </a:rPr>
              <a:t>19.934,64</a:t>
            </a:r>
            <a:endParaRPr lang="es-EC" b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2" name="Imagen 1" descr="F:\POALO.gif">
            <a:extLst>
              <a:ext uri="{FF2B5EF4-FFF2-40B4-BE49-F238E27FC236}">
                <a16:creationId xmlns="" xmlns:a16="http://schemas.microsoft.com/office/drawing/2014/main" id="{D61EA4F7-5329-CD4B-4EF4-680D7F34F87C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533400"/>
            <a:ext cx="822960" cy="85344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n 3">
            <a:extLst>
              <a:ext uri="{FF2B5EF4-FFF2-40B4-BE49-F238E27FC236}">
                <a16:creationId xmlns="" xmlns:a16="http://schemas.microsoft.com/office/drawing/2014/main" id="{18A72E66-3C8D-ADE3-D533-4890B37D51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0514" y="2385154"/>
            <a:ext cx="7325584" cy="3352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41258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1"/>
          <p:cNvSpPr txBox="1">
            <a:spLocks/>
          </p:cNvSpPr>
          <p:nvPr/>
        </p:nvSpPr>
        <p:spPr>
          <a:xfrm>
            <a:off x="1088878" y="396600"/>
            <a:ext cx="6629400" cy="7464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 defTabSz="914400">
              <a:spcBef>
                <a:spcPts val="100"/>
              </a:spcBef>
            </a:pPr>
            <a:r>
              <a:rPr lang="es-ES" sz="2800" b="1" dirty="0">
                <a:solidFill>
                  <a:srgbClr val="000000"/>
                </a:solidFill>
                <a:latin typeface="Verdana" panose="020B0604030504040204" pitchFamily="34" charset="0"/>
                <a:ea typeface="+mn-ea"/>
                <a:cs typeface="+mn-cs"/>
              </a:rPr>
              <a:t> </a:t>
            </a:r>
            <a:r>
              <a:rPr lang="es-ES" sz="1800" b="1" dirty="0" smtClean="0">
                <a:solidFill>
                  <a:srgbClr val="000000"/>
                </a:solidFill>
                <a:latin typeface="Verdana" panose="020B0604030504040204" pitchFamily="34" charset="0"/>
                <a:ea typeface="+mn-ea"/>
                <a:cs typeface="+mn-cs"/>
              </a:rPr>
              <a:t>TERMINACIÓN DEL PROYECTO DE MÚSICA</a:t>
            </a:r>
            <a:endParaRPr lang="es-ES" sz="18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ES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</p:txBody>
      </p:sp>
      <p:sp>
        <p:nvSpPr>
          <p:cNvPr id="9" name="object 6"/>
          <p:cNvSpPr/>
          <p:nvPr/>
        </p:nvSpPr>
        <p:spPr>
          <a:xfrm>
            <a:off x="392723" y="5562600"/>
            <a:ext cx="3715657" cy="8749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algn="r"/>
            <a:endParaRPr lang="es-EC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ctr"/>
            <a:r>
              <a:rPr lang="es-EC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MONTO: </a:t>
            </a:r>
            <a:r>
              <a:rPr lang="es-EC" dirty="0" smtClean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$</a:t>
            </a:r>
            <a:r>
              <a:rPr lang="es-EC" b="1" dirty="0" smtClean="0">
                <a:latin typeface="Verdana" panose="020B0604030504040204" pitchFamily="34" charset="0"/>
                <a:ea typeface="Verdana" panose="020B0604030504040204" pitchFamily="34" charset="0"/>
              </a:rPr>
              <a:t>2880.00</a:t>
            </a:r>
            <a:endParaRPr lang="es-EC" b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2" name="Imagen 1" descr="F:\POALO.gif">
            <a:extLst>
              <a:ext uri="{FF2B5EF4-FFF2-40B4-BE49-F238E27FC236}">
                <a16:creationId xmlns="" xmlns:a16="http://schemas.microsoft.com/office/drawing/2014/main" id="{D61EA4F7-5329-CD4B-4EF4-680D7F34F87C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533400"/>
            <a:ext cx="822960" cy="85344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4834" y="2166338"/>
            <a:ext cx="4572000" cy="304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4899" y="3690338"/>
            <a:ext cx="4726702" cy="27574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2249" y="1143000"/>
            <a:ext cx="4724400" cy="28082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026266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1"/>
          <p:cNvSpPr txBox="1">
            <a:spLocks/>
          </p:cNvSpPr>
          <p:nvPr/>
        </p:nvSpPr>
        <p:spPr>
          <a:xfrm>
            <a:off x="304800" y="412071"/>
            <a:ext cx="8077200" cy="80712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defTabSz="914400">
              <a:spcBef>
                <a:spcPts val="100"/>
              </a:spcBef>
            </a:pPr>
            <a:r>
              <a:rPr lang="es-MX" sz="2000" b="1" dirty="0">
                <a:solidFill>
                  <a:srgbClr val="000000"/>
                </a:solidFill>
                <a:latin typeface="Verdana" panose="020B0604030504040204" pitchFamily="34" charset="0"/>
                <a:ea typeface="+mn-ea"/>
                <a:cs typeface="+mn-cs"/>
              </a:rPr>
              <a:t>PROYECTO: CONSTRUCCIÓN DE CUNETAS DE LAS VÍAS MACA </a:t>
            </a:r>
            <a:r>
              <a:rPr lang="es-MX" sz="2000" b="1" dirty="0" err="1" smtClean="0">
                <a:solidFill>
                  <a:srgbClr val="000000"/>
                </a:solidFill>
                <a:latin typeface="Verdana" panose="020B0604030504040204" pitchFamily="34" charset="0"/>
                <a:ea typeface="+mn-ea"/>
                <a:cs typeface="+mn-cs"/>
              </a:rPr>
              <a:t>ATAPULO</a:t>
            </a:r>
            <a:r>
              <a:rPr lang="es-MX" sz="2000" b="1" dirty="0">
                <a:solidFill>
                  <a:srgbClr val="000000"/>
                </a:solidFill>
                <a:latin typeface="Verdana" panose="020B0604030504040204" pitchFamily="34" charset="0"/>
                <a:ea typeface="+mn-ea"/>
                <a:cs typeface="+mn-cs"/>
              </a:rPr>
              <a:t> </a:t>
            </a:r>
            <a:r>
              <a:rPr lang="es-MX" sz="2000" b="1" dirty="0" smtClean="0">
                <a:solidFill>
                  <a:srgbClr val="000000"/>
                </a:solidFill>
                <a:latin typeface="Verdana" panose="020B0604030504040204" pitchFamily="34" charset="0"/>
                <a:ea typeface="+mn-ea"/>
                <a:cs typeface="+mn-cs"/>
              </a:rPr>
              <a:t>– </a:t>
            </a:r>
            <a:r>
              <a:rPr lang="es-MX" sz="2000" b="1" dirty="0" err="1" smtClean="0">
                <a:solidFill>
                  <a:srgbClr val="000000"/>
                </a:solidFill>
                <a:latin typeface="Verdana" panose="020B0604030504040204" pitchFamily="34" charset="0"/>
                <a:ea typeface="+mn-ea"/>
                <a:cs typeface="+mn-cs"/>
              </a:rPr>
              <a:t>MILINPUNGO</a:t>
            </a:r>
            <a:r>
              <a:rPr lang="es-MX" sz="2000" b="1" dirty="0" smtClean="0">
                <a:solidFill>
                  <a:srgbClr val="000000"/>
                </a:solidFill>
                <a:latin typeface="Verdana" panose="020B0604030504040204" pitchFamily="34" charset="0"/>
                <a:ea typeface="+mn-ea"/>
                <a:cs typeface="+mn-cs"/>
              </a:rPr>
              <a:t> - </a:t>
            </a:r>
            <a:r>
              <a:rPr lang="es-MX" sz="2000" b="1" dirty="0" err="1" smtClean="0">
                <a:solidFill>
                  <a:srgbClr val="000000"/>
                </a:solidFill>
                <a:latin typeface="Verdana" panose="020B0604030504040204" pitchFamily="34" charset="0"/>
                <a:ea typeface="+mn-ea"/>
                <a:cs typeface="+mn-cs"/>
              </a:rPr>
              <a:t>CHUQUIRALOMA</a:t>
            </a:r>
            <a:r>
              <a:rPr lang="es-MX" sz="2000" b="1" dirty="0" smtClean="0">
                <a:solidFill>
                  <a:srgbClr val="000000"/>
                </a:solidFill>
                <a:latin typeface="Verdana" panose="020B0604030504040204" pitchFamily="34" charset="0"/>
                <a:ea typeface="+mn-ea"/>
                <a:cs typeface="+mn-cs"/>
              </a:rPr>
              <a:t>  </a:t>
            </a:r>
            <a:r>
              <a:rPr lang="es-MX" sz="2000" b="1" dirty="0">
                <a:solidFill>
                  <a:srgbClr val="000000"/>
                </a:solidFill>
                <a:latin typeface="Verdana" panose="020B0604030504040204" pitchFamily="34" charset="0"/>
                <a:ea typeface="+mn-ea"/>
                <a:cs typeface="+mn-cs"/>
              </a:rPr>
              <a:t>			</a:t>
            </a:r>
          </a:p>
          <a:p>
            <a:pPr marL="342900" indent="-342900" defTabSz="914400">
              <a:spcBef>
                <a:spcPts val="100"/>
              </a:spcBef>
              <a:buFont typeface="Arial" panose="020B0604020202020204" pitchFamily="34" charset="0"/>
              <a:buChar char="•"/>
            </a:pPr>
            <a:endParaRPr lang="es-ES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ES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r>
              <a:rPr lang="es-ES" sz="2000" b="1" dirty="0">
                <a:solidFill>
                  <a:srgbClr val="000000"/>
                </a:solidFill>
                <a:latin typeface="Verdana" panose="020B0604030504040204" pitchFamily="34" charset="0"/>
                <a:ea typeface="+mn-ea"/>
                <a:cs typeface="+mn-cs"/>
              </a:rPr>
              <a:t> </a:t>
            </a:r>
          </a:p>
          <a:p>
            <a:pPr algn="ctr" defTabSz="914400">
              <a:spcBef>
                <a:spcPts val="100"/>
              </a:spcBef>
            </a:pPr>
            <a:endParaRPr lang="es-ES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</p:txBody>
      </p:sp>
      <p:sp>
        <p:nvSpPr>
          <p:cNvPr id="9" name="object 6"/>
          <p:cNvSpPr/>
          <p:nvPr/>
        </p:nvSpPr>
        <p:spPr>
          <a:xfrm>
            <a:off x="1075871" y="5600700"/>
            <a:ext cx="6992258" cy="8749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algn="r"/>
            <a:endParaRPr lang="es-EC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ctr"/>
            <a:r>
              <a:rPr lang="es-EC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MONTO: $</a:t>
            </a:r>
            <a:r>
              <a:rPr lang="es-EC" b="1" dirty="0" smtClean="0">
                <a:latin typeface="Verdana" panose="020B0604030504040204" pitchFamily="34" charset="0"/>
                <a:ea typeface="Verdana" panose="020B0604030504040204" pitchFamily="34" charset="0"/>
              </a:rPr>
              <a:t>98.123,31</a:t>
            </a:r>
            <a:endParaRPr lang="es-EC" b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219200"/>
            <a:ext cx="3505200" cy="4191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2798" y="1409700"/>
            <a:ext cx="4670679" cy="3505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41025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1"/>
          <p:cNvSpPr txBox="1">
            <a:spLocks/>
          </p:cNvSpPr>
          <p:nvPr/>
        </p:nvSpPr>
        <p:spPr>
          <a:xfrm>
            <a:off x="228600" y="335871"/>
            <a:ext cx="8037286" cy="65472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defTabSz="914400">
              <a:spcBef>
                <a:spcPts val="100"/>
              </a:spcBef>
            </a:pPr>
            <a:r>
              <a:rPr lang="es-MX" sz="2000" b="1" dirty="0">
                <a:solidFill>
                  <a:srgbClr val="000000"/>
                </a:solidFill>
                <a:latin typeface="Verdana" panose="020B0604030504040204" pitchFamily="34" charset="0"/>
              </a:rPr>
              <a:t>PROYECTO: CONSTRUCCIÓN DE CUNETAS DE LAS VÍAS MACA </a:t>
            </a:r>
            <a:r>
              <a:rPr lang="es-MX" sz="2000" b="1" dirty="0" err="1">
                <a:solidFill>
                  <a:srgbClr val="000000"/>
                </a:solidFill>
                <a:latin typeface="Verdana" panose="020B0604030504040204" pitchFamily="34" charset="0"/>
              </a:rPr>
              <a:t>ATAPULO</a:t>
            </a:r>
            <a:r>
              <a:rPr lang="es-MX" sz="2000" b="1" dirty="0">
                <a:solidFill>
                  <a:srgbClr val="000000"/>
                </a:solidFill>
                <a:latin typeface="Verdana" panose="020B0604030504040204" pitchFamily="34" charset="0"/>
              </a:rPr>
              <a:t> – </a:t>
            </a:r>
            <a:r>
              <a:rPr lang="es-MX" sz="2000" b="1" dirty="0" err="1">
                <a:solidFill>
                  <a:srgbClr val="000000"/>
                </a:solidFill>
                <a:latin typeface="Verdana" panose="020B0604030504040204" pitchFamily="34" charset="0"/>
              </a:rPr>
              <a:t>MILINPUNGO</a:t>
            </a:r>
            <a:r>
              <a:rPr lang="es-MX" sz="2000" b="1" dirty="0">
                <a:solidFill>
                  <a:srgbClr val="000000"/>
                </a:solidFill>
                <a:latin typeface="Verdana" panose="020B0604030504040204" pitchFamily="34" charset="0"/>
              </a:rPr>
              <a:t> - </a:t>
            </a:r>
            <a:r>
              <a:rPr lang="es-MX" sz="2000" b="1" dirty="0" err="1">
                <a:solidFill>
                  <a:srgbClr val="000000"/>
                </a:solidFill>
                <a:latin typeface="Verdana" panose="020B0604030504040204" pitchFamily="34" charset="0"/>
              </a:rPr>
              <a:t>CHUQUIRALOMA</a:t>
            </a:r>
            <a:r>
              <a:rPr lang="es-MX" sz="2000" b="1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es-MX" sz="2000" b="1" dirty="0">
                <a:solidFill>
                  <a:srgbClr val="000000"/>
                </a:solidFill>
                <a:latin typeface="Verdana" panose="020B0604030504040204" pitchFamily="34" charset="0"/>
                <a:ea typeface="+mn-ea"/>
                <a:cs typeface="+mn-cs"/>
              </a:rPr>
              <a:t>			</a:t>
            </a:r>
          </a:p>
          <a:p>
            <a:pPr marL="342900" indent="-342900" defTabSz="914400">
              <a:spcBef>
                <a:spcPts val="100"/>
              </a:spcBef>
              <a:buFont typeface="Arial" panose="020B0604020202020204" pitchFamily="34" charset="0"/>
              <a:buChar char="•"/>
            </a:pPr>
            <a:endParaRPr lang="es-ES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ES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r>
              <a:rPr lang="es-ES" sz="2000" b="1" dirty="0">
                <a:solidFill>
                  <a:srgbClr val="000000"/>
                </a:solidFill>
                <a:latin typeface="Verdana" panose="020B0604030504040204" pitchFamily="34" charset="0"/>
                <a:ea typeface="+mn-ea"/>
                <a:cs typeface="+mn-cs"/>
              </a:rPr>
              <a:t> </a:t>
            </a:r>
          </a:p>
          <a:p>
            <a:pPr algn="ctr" defTabSz="914400">
              <a:spcBef>
                <a:spcPts val="100"/>
              </a:spcBef>
            </a:pPr>
            <a:endParaRPr lang="es-ES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</p:txBody>
      </p:sp>
      <p:sp>
        <p:nvSpPr>
          <p:cNvPr id="9" name="object 6"/>
          <p:cNvSpPr/>
          <p:nvPr/>
        </p:nvSpPr>
        <p:spPr>
          <a:xfrm>
            <a:off x="420529" y="5112654"/>
            <a:ext cx="3733800" cy="8749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algn="r"/>
            <a:endParaRPr lang="es-EC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ctr"/>
            <a:r>
              <a:rPr lang="es-EC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MONTO: $</a:t>
            </a:r>
            <a:r>
              <a:rPr lang="es-EC" b="1" dirty="0">
                <a:latin typeface="Verdana" panose="020B0604030504040204" pitchFamily="34" charset="0"/>
                <a:ea typeface="Verdana" panose="020B0604030504040204" pitchFamily="34" charset="0"/>
              </a:rPr>
              <a:t>98123.31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43000"/>
            <a:ext cx="4797000" cy="360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4857" y="2819400"/>
            <a:ext cx="4569143" cy="3429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93456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1"/>
          <p:cNvSpPr txBox="1">
            <a:spLocks/>
          </p:cNvSpPr>
          <p:nvPr/>
        </p:nvSpPr>
        <p:spPr>
          <a:xfrm>
            <a:off x="0" y="335871"/>
            <a:ext cx="8265886" cy="72848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defTabSz="914400">
              <a:spcBef>
                <a:spcPts val="100"/>
              </a:spcBef>
            </a:pPr>
            <a:r>
              <a:rPr lang="es-MX" sz="2000" b="1" dirty="0">
                <a:solidFill>
                  <a:srgbClr val="000000"/>
                </a:solidFill>
                <a:latin typeface="Verdana" panose="020B0604030504040204" pitchFamily="34" charset="0"/>
              </a:rPr>
              <a:t>PROYECTO: CONSTRUCCIÓN DE CUNETAS DE LAS VÍAS MACA </a:t>
            </a:r>
            <a:r>
              <a:rPr lang="es-MX" sz="2000" b="1" dirty="0" err="1">
                <a:solidFill>
                  <a:srgbClr val="000000"/>
                </a:solidFill>
                <a:latin typeface="Verdana" panose="020B0604030504040204" pitchFamily="34" charset="0"/>
              </a:rPr>
              <a:t>ATAPULO</a:t>
            </a:r>
            <a:r>
              <a:rPr lang="es-MX" sz="2000" b="1" dirty="0">
                <a:solidFill>
                  <a:srgbClr val="000000"/>
                </a:solidFill>
                <a:latin typeface="Verdana" panose="020B0604030504040204" pitchFamily="34" charset="0"/>
              </a:rPr>
              <a:t> – </a:t>
            </a:r>
            <a:r>
              <a:rPr lang="es-MX" sz="2000" b="1" dirty="0" err="1">
                <a:solidFill>
                  <a:srgbClr val="000000"/>
                </a:solidFill>
                <a:latin typeface="Verdana" panose="020B0604030504040204" pitchFamily="34" charset="0"/>
              </a:rPr>
              <a:t>MILINPUNGO</a:t>
            </a:r>
            <a:r>
              <a:rPr lang="es-MX" sz="2000" b="1" dirty="0">
                <a:solidFill>
                  <a:srgbClr val="000000"/>
                </a:solidFill>
                <a:latin typeface="Verdana" panose="020B0604030504040204" pitchFamily="34" charset="0"/>
              </a:rPr>
              <a:t> - </a:t>
            </a:r>
            <a:r>
              <a:rPr lang="es-MX" sz="2000" b="1" dirty="0" err="1">
                <a:solidFill>
                  <a:srgbClr val="000000"/>
                </a:solidFill>
                <a:latin typeface="Verdana" panose="020B0604030504040204" pitchFamily="34" charset="0"/>
              </a:rPr>
              <a:t>CHUQUIRALOMA</a:t>
            </a:r>
            <a:r>
              <a:rPr lang="es-MX" sz="2000" b="1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es-MX" sz="2000" b="1" dirty="0">
                <a:solidFill>
                  <a:srgbClr val="000000"/>
                </a:solidFill>
                <a:latin typeface="Verdana" panose="020B0604030504040204" pitchFamily="34" charset="0"/>
              </a:rPr>
              <a:t>			</a:t>
            </a:r>
          </a:p>
          <a:p>
            <a:pPr defTabSz="914400">
              <a:spcBef>
                <a:spcPts val="100"/>
              </a:spcBef>
            </a:pPr>
            <a:r>
              <a:rPr lang="es-MX" sz="2000" b="1" dirty="0">
                <a:solidFill>
                  <a:srgbClr val="000000"/>
                </a:solidFill>
                <a:latin typeface="Verdana" panose="020B0604030504040204" pitchFamily="34" charset="0"/>
                <a:ea typeface="+mn-ea"/>
                <a:cs typeface="+mn-cs"/>
              </a:rPr>
              <a:t>			</a:t>
            </a:r>
          </a:p>
          <a:p>
            <a:pPr marL="342900" indent="-342900" defTabSz="914400">
              <a:spcBef>
                <a:spcPts val="100"/>
              </a:spcBef>
              <a:buFont typeface="Arial" panose="020B0604020202020204" pitchFamily="34" charset="0"/>
              <a:buChar char="•"/>
            </a:pPr>
            <a:endParaRPr lang="es-ES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ES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r>
              <a:rPr lang="es-ES" sz="2000" b="1" dirty="0">
                <a:solidFill>
                  <a:srgbClr val="000000"/>
                </a:solidFill>
                <a:latin typeface="Verdana" panose="020B0604030504040204" pitchFamily="34" charset="0"/>
                <a:ea typeface="+mn-ea"/>
                <a:cs typeface="+mn-cs"/>
              </a:rPr>
              <a:t> </a:t>
            </a:r>
          </a:p>
          <a:p>
            <a:pPr algn="ctr" defTabSz="914400">
              <a:spcBef>
                <a:spcPts val="100"/>
              </a:spcBef>
            </a:pPr>
            <a:endParaRPr lang="es-ES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</p:txBody>
      </p:sp>
      <p:sp>
        <p:nvSpPr>
          <p:cNvPr id="9" name="object 6"/>
          <p:cNvSpPr/>
          <p:nvPr/>
        </p:nvSpPr>
        <p:spPr>
          <a:xfrm>
            <a:off x="381000" y="5522983"/>
            <a:ext cx="4648200" cy="8749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algn="r"/>
            <a:endParaRPr lang="es-EC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ctr"/>
            <a:r>
              <a:rPr lang="es-EC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MONTO: $</a:t>
            </a:r>
            <a:r>
              <a:rPr lang="es-EC" b="1" dirty="0">
                <a:latin typeface="Verdana" panose="020B0604030504040204" pitchFamily="34" charset="0"/>
                <a:ea typeface="Verdana" panose="020B0604030504040204" pitchFamily="34" charset="0"/>
              </a:rPr>
              <a:t>98123.31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792" y="1064354"/>
            <a:ext cx="6466691" cy="445862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3116055"/>
            <a:ext cx="3962400" cy="291475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441867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6"/>
          <p:cNvSpPr/>
          <p:nvPr/>
        </p:nvSpPr>
        <p:spPr>
          <a:xfrm>
            <a:off x="1952171" y="5767691"/>
            <a:ext cx="5239658" cy="8749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algn="r"/>
            <a:endParaRPr lang="es-EC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ctr"/>
            <a:r>
              <a:rPr lang="es-EC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MONTO: $</a:t>
            </a:r>
            <a:r>
              <a:rPr lang="es-EC" b="1" dirty="0">
                <a:latin typeface="Verdana" panose="020B0604030504040204" pitchFamily="34" charset="0"/>
                <a:ea typeface="Verdana" panose="020B0604030504040204" pitchFamily="34" charset="0"/>
              </a:rPr>
              <a:t>98123.31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8857" y="1090309"/>
            <a:ext cx="6154058" cy="46184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ítulo 1"/>
          <p:cNvSpPr txBox="1">
            <a:spLocks/>
          </p:cNvSpPr>
          <p:nvPr/>
        </p:nvSpPr>
        <p:spPr>
          <a:xfrm>
            <a:off x="609600" y="302873"/>
            <a:ext cx="8265886" cy="72848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defTabSz="914400">
              <a:spcBef>
                <a:spcPts val="100"/>
              </a:spcBef>
            </a:pPr>
            <a:r>
              <a:rPr lang="es-MX" sz="2000" b="1" dirty="0">
                <a:solidFill>
                  <a:srgbClr val="000000"/>
                </a:solidFill>
                <a:latin typeface="Verdana" panose="020B0604030504040204" pitchFamily="34" charset="0"/>
              </a:rPr>
              <a:t>PROYECTO: CONSTRUCCIÓN DE CUNETAS DE LAS VÍAS MACA </a:t>
            </a:r>
            <a:r>
              <a:rPr lang="es-MX" sz="2000" b="1" dirty="0" err="1">
                <a:solidFill>
                  <a:srgbClr val="000000"/>
                </a:solidFill>
                <a:latin typeface="Verdana" panose="020B0604030504040204" pitchFamily="34" charset="0"/>
              </a:rPr>
              <a:t>ATAPULO</a:t>
            </a:r>
            <a:r>
              <a:rPr lang="es-MX" sz="2000" b="1" dirty="0">
                <a:solidFill>
                  <a:srgbClr val="000000"/>
                </a:solidFill>
                <a:latin typeface="Verdana" panose="020B0604030504040204" pitchFamily="34" charset="0"/>
              </a:rPr>
              <a:t> – </a:t>
            </a:r>
            <a:r>
              <a:rPr lang="es-MX" sz="2000" b="1" dirty="0" err="1">
                <a:solidFill>
                  <a:srgbClr val="000000"/>
                </a:solidFill>
                <a:latin typeface="Verdana" panose="020B0604030504040204" pitchFamily="34" charset="0"/>
              </a:rPr>
              <a:t>MILINPUNGO</a:t>
            </a:r>
            <a:r>
              <a:rPr lang="es-MX" sz="2000" b="1" dirty="0">
                <a:solidFill>
                  <a:srgbClr val="000000"/>
                </a:solidFill>
                <a:latin typeface="Verdana" panose="020B0604030504040204" pitchFamily="34" charset="0"/>
              </a:rPr>
              <a:t> - </a:t>
            </a:r>
            <a:r>
              <a:rPr lang="es-MX" sz="2000" b="1" dirty="0" err="1">
                <a:solidFill>
                  <a:srgbClr val="000000"/>
                </a:solidFill>
                <a:latin typeface="Verdana" panose="020B0604030504040204" pitchFamily="34" charset="0"/>
              </a:rPr>
              <a:t>CHUQUIRALOMA</a:t>
            </a:r>
            <a:r>
              <a:rPr lang="es-MX" sz="2000" b="1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es-MX" sz="2000" b="1" dirty="0">
                <a:solidFill>
                  <a:srgbClr val="000000"/>
                </a:solidFill>
                <a:latin typeface="Verdana" panose="020B0604030504040204" pitchFamily="34" charset="0"/>
              </a:rPr>
              <a:t>			</a:t>
            </a:r>
          </a:p>
          <a:p>
            <a:pPr defTabSz="914400">
              <a:spcBef>
                <a:spcPts val="100"/>
              </a:spcBef>
            </a:pPr>
            <a:r>
              <a:rPr lang="es-MX" sz="2000" b="1" dirty="0">
                <a:solidFill>
                  <a:srgbClr val="000000"/>
                </a:solidFill>
                <a:latin typeface="Verdana" panose="020B0604030504040204" pitchFamily="34" charset="0"/>
                <a:ea typeface="+mn-ea"/>
                <a:cs typeface="+mn-cs"/>
              </a:rPr>
              <a:t>			</a:t>
            </a:r>
          </a:p>
          <a:p>
            <a:pPr marL="342900" indent="-342900" defTabSz="914400">
              <a:spcBef>
                <a:spcPts val="100"/>
              </a:spcBef>
              <a:buFont typeface="Arial" panose="020B0604020202020204" pitchFamily="34" charset="0"/>
              <a:buChar char="•"/>
            </a:pPr>
            <a:endParaRPr lang="es-ES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ES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r>
              <a:rPr lang="es-ES" sz="2000" b="1" dirty="0">
                <a:solidFill>
                  <a:srgbClr val="000000"/>
                </a:solidFill>
                <a:latin typeface="Verdana" panose="020B0604030504040204" pitchFamily="34" charset="0"/>
                <a:ea typeface="+mn-ea"/>
                <a:cs typeface="+mn-cs"/>
              </a:rPr>
              <a:t> </a:t>
            </a:r>
          </a:p>
          <a:p>
            <a:pPr algn="ctr" defTabSz="914400">
              <a:spcBef>
                <a:spcPts val="100"/>
              </a:spcBef>
            </a:pPr>
            <a:endParaRPr lang="es-ES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51378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6"/>
          <p:cNvSpPr/>
          <p:nvPr/>
        </p:nvSpPr>
        <p:spPr>
          <a:xfrm>
            <a:off x="762000" y="5753017"/>
            <a:ext cx="6992258" cy="8749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algn="r"/>
            <a:endParaRPr lang="es-EC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ctr"/>
            <a:r>
              <a:rPr lang="es-EC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MONTO: $</a:t>
            </a:r>
            <a:r>
              <a:rPr lang="es-EC" b="1" dirty="0">
                <a:latin typeface="Verdana" panose="020B0604030504040204" pitchFamily="34" charset="0"/>
                <a:ea typeface="Verdana" panose="020B0604030504040204" pitchFamily="34" charset="0"/>
              </a:rPr>
              <a:t>98123.31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218765"/>
            <a:ext cx="4901974" cy="35060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ítulo 1"/>
          <p:cNvSpPr txBox="1">
            <a:spLocks/>
          </p:cNvSpPr>
          <p:nvPr/>
        </p:nvSpPr>
        <p:spPr>
          <a:xfrm>
            <a:off x="609600" y="302873"/>
            <a:ext cx="8265886" cy="72848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defTabSz="914400">
              <a:spcBef>
                <a:spcPts val="100"/>
              </a:spcBef>
            </a:pPr>
            <a:r>
              <a:rPr lang="es-MX" sz="2000" b="1" dirty="0">
                <a:solidFill>
                  <a:srgbClr val="000000"/>
                </a:solidFill>
                <a:latin typeface="Verdana" panose="020B0604030504040204" pitchFamily="34" charset="0"/>
              </a:rPr>
              <a:t>PROYECTO: CONSTRUCCIÓN DE CUNETAS DE LAS VÍAS MACA </a:t>
            </a:r>
            <a:r>
              <a:rPr lang="es-MX" sz="2000" b="1" dirty="0" err="1">
                <a:solidFill>
                  <a:srgbClr val="000000"/>
                </a:solidFill>
                <a:latin typeface="Verdana" panose="020B0604030504040204" pitchFamily="34" charset="0"/>
              </a:rPr>
              <a:t>ATAPULO</a:t>
            </a:r>
            <a:r>
              <a:rPr lang="es-MX" sz="2000" b="1" dirty="0">
                <a:solidFill>
                  <a:srgbClr val="000000"/>
                </a:solidFill>
                <a:latin typeface="Verdana" panose="020B0604030504040204" pitchFamily="34" charset="0"/>
              </a:rPr>
              <a:t> – </a:t>
            </a:r>
            <a:r>
              <a:rPr lang="es-MX" sz="2000" b="1" dirty="0" err="1">
                <a:solidFill>
                  <a:srgbClr val="000000"/>
                </a:solidFill>
                <a:latin typeface="Verdana" panose="020B0604030504040204" pitchFamily="34" charset="0"/>
              </a:rPr>
              <a:t>MILINPUNGO</a:t>
            </a:r>
            <a:r>
              <a:rPr lang="es-MX" sz="2000" b="1" dirty="0">
                <a:solidFill>
                  <a:srgbClr val="000000"/>
                </a:solidFill>
                <a:latin typeface="Verdana" panose="020B0604030504040204" pitchFamily="34" charset="0"/>
              </a:rPr>
              <a:t> - </a:t>
            </a:r>
            <a:r>
              <a:rPr lang="es-MX" sz="2000" b="1" dirty="0" err="1">
                <a:solidFill>
                  <a:srgbClr val="000000"/>
                </a:solidFill>
                <a:latin typeface="Verdana" panose="020B0604030504040204" pitchFamily="34" charset="0"/>
              </a:rPr>
              <a:t>CHUQUIRALOMA</a:t>
            </a:r>
            <a:r>
              <a:rPr lang="es-MX" sz="2000" b="1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es-MX" sz="2000" b="1" dirty="0">
                <a:solidFill>
                  <a:srgbClr val="000000"/>
                </a:solidFill>
                <a:latin typeface="Verdana" panose="020B0604030504040204" pitchFamily="34" charset="0"/>
              </a:rPr>
              <a:t>			</a:t>
            </a:r>
          </a:p>
          <a:p>
            <a:pPr defTabSz="914400">
              <a:spcBef>
                <a:spcPts val="100"/>
              </a:spcBef>
            </a:pPr>
            <a:r>
              <a:rPr lang="es-MX" sz="2000" b="1" dirty="0">
                <a:solidFill>
                  <a:srgbClr val="000000"/>
                </a:solidFill>
                <a:latin typeface="Verdana" panose="020B0604030504040204" pitchFamily="34" charset="0"/>
                <a:ea typeface="+mn-ea"/>
                <a:cs typeface="+mn-cs"/>
              </a:rPr>
              <a:t>			</a:t>
            </a:r>
          </a:p>
          <a:p>
            <a:pPr marL="342900" indent="-342900" defTabSz="914400">
              <a:spcBef>
                <a:spcPts val="100"/>
              </a:spcBef>
              <a:buFont typeface="Arial" panose="020B0604020202020204" pitchFamily="34" charset="0"/>
              <a:buChar char="•"/>
            </a:pPr>
            <a:endParaRPr lang="es-ES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ES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r>
              <a:rPr lang="es-ES" sz="2000" b="1" dirty="0">
                <a:solidFill>
                  <a:srgbClr val="000000"/>
                </a:solidFill>
                <a:latin typeface="Verdana" panose="020B0604030504040204" pitchFamily="34" charset="0"/>
                <a:ea typeface="+mn-ea"/>
                <a:cs typeface="+mn-cs"/>
              </a:rPr>
              <a:t> </a:t>
            </a:r>
          </a:p>
          <a:p>
            <a:pPr algn="ctr" defTabSz="914400">
              <a:spcBef>
                <a:spcPts val="100"/>
              </a:spcBef>
            </a:pPr>
            <a:endParaRPr lang="es-ES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3123" y="2811916"/>
            <a:ext cx="5180877" cy="30554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75615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6"/>
          <p:cNvSpPr/>
          <p:nvPr/>
        </p:nvSpPr>
        <p:spPr>
          <a:xfrm>
            <a:off x="762000" y="5666627"/>
            <a:ext cx="6992258" cy="8749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algn="r"/>
            <a:endParaRPr lang="es-EC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ctr"/>
            <a:r>
              <a:rPr lang="es-EC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MONTO: $</a:t>
            </a:r>
            <a:r>
              <a:rPr lang="es-EC" b="1" dirty="0">
                <a:latin typeface="Verdana" panose="020B0604030504040204" pitchFamily="34" charset="0"/>
                <a:ea typeface="Verdana" panose="020B0604030504040204" pitchFamily="34" charset="0"/>
              </a:rPr>
              <a:t>98123.31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115" y="1447800"/>
            <a:ext cx="3617686" cy="354437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Título 1"/>
          <p:cNvSpPr txBox="1">
            <a:spLocks/>
          </p:cNvSpPr>
          <p:nvPr/>
        </p:nvSpPr>
        <p:spPr>
          <a:xfrm>
            <a:off x="609600" y="409104"/>
            <a:ext cx="8265886" cy="72848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defTabSz="914400">
              <a:spcBef>
                <a:spcPts val="100"/>
              </a:spcBef>
            </a:pPr>
            <a:r>
              <a:rPr lang="es-MX" sz="2000" b="1" dirty="0">
                <a:solidFill>
                  <a:srgbClr val="000000"/>
                </a:solidFill>
                <a:latin typeface="Verdana" panose="020B0604030504040204" pitchFamily="34" charset="0"/>
              </a:rPr>
              <a:t>PROYECTO: CONSTRUCCIÓN DE CUNETAS DE LAS VÍAS MACA </a:t>
            </a:r>
            <a:r>
              <a:rPr lang="es-MX" sz="2000" b="1" dirty="0" err="1">
                <a:solidFill>
                  <a:srgbClr val="000000"/>
                </a:solidFill>
                <a:latin typeface="Verdana" panose="020B0604030504040204" pitchFamily="34" charset="0"/>
              </a:rPr>
              <a:t>ATAPULO</a:t>
            </a:r>
            <a:r>
              <a:rPr lang="es-MX" sz="2000" b="1" dirty="0">
                <a:solidFill>
                  <a:srgbClr val="000000"/>
                </a:solidFill>
                <a:latin typeface="Verdana" panose="020B0604030504040204" pitchFamily="34" charset="0"/>
              </a:rPr>
              <a:t> – </a:t>
            </a:r>
            <a:r>
              <a:rPr lang="es-MX" sz="2000" b="1" dirty="0" err="1">
                <a:solidFill>
                  <a:srgbClr val="000000"/>
                </a:solidFill>
                <a:latin typeface="Verdana" panose="020B0604030504040204" pitchFamily="34" charset="0"/>
              </a:rPr>
              <a:t>MILINPUNGO</a:t>
            </a:r>
            <a:r>
              <a:rPr lang="es-MX" sz="2000" b="1" dirty="0">
                <a:solidFill>
                  <a:srgbClr val="000000"/>
                </a:solidFill>
                <a:latin typeface="Verdana" panose="020B0604030504040204" pitchFamily="34" charset="0"/>
              </a:rPr>
              <a:t> - </a:t>
            </a:r>
            <a:r>
              <a:rPr lang="es-MX" sz="2000" b="1" dirty="0" err="1">
                <a:solidFill>
                  <a:srgbClr val="000000"/>
                </a:solidFill>
                <a:latin typeface="Verdana" panose="020B0604030504040204" pitchFamily="34" charset="0"/>
              </a:rPr>
              <a:t>CHUQUIRALOMA</a:t>
            </a:r>
            <a:r>
              <a:rPr lang="es-MX" sz="2000" b="1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es-MX" sz="2000" b="1" dirty="0">
                <a:solidFill>
                  <a:srgbClr val="000000"/>
                </a:solidFill>
                <a:latin typeface="Verdana" panose="020B0604030504040204" pitchFamily="34" charset="0"/>
              </a:rPr>
              <a:t>			</a:t>
            </a:r>
          </a:p>
          <a:p>
            <a:pPr defTabSz="914400">
              <a:spcBef>
                <a:spcPts val="100"/>
              </a:spcBef>
            </a:pPr>
            <a:r>
              <a:rPr lang="es-MX" sz="2000" b="1" dirty="0">
                <a:solidFill>
                  <a:srgbClr val="000000"/>
                </a:solidFill>
                <a:latin typeface="Verdana" panose="020B0604030504040204" pitchFamily="34" charset="0"/>
                <a:ea typeface="+mn-ea"/>
                <a:cs typeface="+mn-cs"/>
              </a:rPr>
              <a:t>			</a:t>
            </a:r>
          </a:p>
          <a:p>
            <a:pPr marL="342900" indent="-342900" defTabSz="914400">
              <a:spcBef>
                <a:spcPts val="100"/>
              </a:spcBef>
              <a:buFont typeface="Arial" panose="020B0604020202020204" pitchFamily="34" charset="0"/>
              <a:buChar char="•"/>
            </a:pPr>
            <a:endParaRPr lang="es-ES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ES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r>
              <a:rPr lang="es-ES" sz="2000" b="1" dirty="0">
                <a:solidFill>
                  <a:srgbClr val="000000"/>
                </a:solidFill>
                <a:latin typeface="Verdana" panose="020B0604030504040204" pitchFamily="34" charset="0"/>
                <a:ea typeface="+mn-ea"/>
                <a:cs typeface="+mn-cs"/>
              </a:rPr>
              <a:t> </a:t>
            </a:r>
          </a:p>
          <a:p>
            <a:pPr algn="ctr" defTabSz="914400">
              <a:spcBef>
                <a:spcPts val="100"/>
              </a:spcBef>
            </a:pPr>
            <a:endParaRPr lang="es-ES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0" y="1427284"/>
            <a:ext cx="3733800" cy="357185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210948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1"/>
          <p:cNvSpPr txBox="1">
            <a:spLocks/>
          </p:cNvSpPr>
          <p:nvPr/>
        </p:nvSpPr>
        <p:spPr>
          <a:xfrm>
            <a:off x="609600" y="107462"/>
            <a:ext cx="7620000" cy="400752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 defTabSz="914400">
              <a:spcBef>
                <a:spcPts val="100"/>
              </a:spcBef>
            </a:pPr>
            <a:endParaRPr lang="es-MX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r>
              <a:rPr lang="es-MX" sz="2000" b="1" dirty="0">
                <a:solidFill>
                  <a:srgbClr val="000000"/>
                </a:solidFill>
                <a:latin typeface="Verdana" panose="020B0604030504040204" pitchFamily="34" charset="0"/>
                <a:ea typeface="+mn-ea"/>
                <a:cs typeface="+mn-cs"/>
              </a:rPr>
              <a:t>ADQUISICIÓN DE MATERIALES DE CONSTRUCCIÓN PARA EL PUENTE DE </a:t>
            </a:r>
            <a:r>
              <a:rPr lang="es-MX" sz="2000" b="1" dirty="0" err="1">
                <a:solidFill>
                  <a:srgbClr val="000000"/>
                </a:solidFill>
                <a:latin typeface="Verdana" panose="020B0604030504040204" pitchFamily="34" charset="0"/>
                <a:ea typeface="+mn-ea"/>
                <a:cs typeface="+mn-cs"/>
              </a:rPr>
              <a:t>TIGLIN</a:t>
            </a:r>
            <a:endParaRPr lang="es-MX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MX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MX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MX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MX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marL="342900" indent="-342900" defTabSz="914400">
              <a:spcBef>
                <a:spcPts val="100"/>
              </a:spcBef>
              <a:buFont typeface="Arial" panose="020B0604020202020204" pitchFamily="34" charset="0"/>
              <a:buChar char="•"/>
            </a:pPr>
            <a:endParaRPr lang="es-MX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marL="342900" indent="-342900" defTabSz="914400">
              <a:spcBef>
                <a:spcPts val="100"/>
              </a:spcBef>
              <a:buFont typeface="Arial" panose="020B0604020202020204" pitchFamily="34" charset="0"/>
              <a:buChar char="•"/>
            </a:pPr>
            <a:endParaRPr lang="es-ES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ES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r>
              <a:rPr lang="es-ES" sz="2000" b="1" dirty="0">
                <a:solidFill>
                  <a:srgbClr val="000000"/>
                </a:solidFill>
                <a:latin typeface="Verdana" panose="020B0604030504040204" pitchFamily="34" charset="0"/>
                <a:ea typeface="+mn-ea"/>
                <a:cs typeface="+mn-cs"/>
              </a:rPr>
              <a:t> </a:t>
            </a:r>
          </a:p>
          <a:p>
            <a:pPr algn="ctr" defTabSz="914400">
              <a:spcBef>
                <a:spcPts val="100"/>
              </a:spcBef>
            </a:pPr>
            <a:endParaRPr lang="es-ES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</p:txBody>
      </p:sp>
      <p:sp>
        <p:nvSpPr>
          <p:cNvPr id="9" name="object 6"/>
          <p:cNvSpPr/>
          <p:nvPr/>
        </p:nvSpPr>
        <p:spPr>
          <a:xfrm>
            <a:off x="228600" y="5424766"/>
            <a:ext cx="3791858" cy="8749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algn="r"/>
            <a:endParaRPr lang="es-EC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ctr"/>
            <a:r>
              <a:rPr lang="es-EC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MONTO: $</a:t>
            </a:r>
            <a:r>
              <a:rPr lang="es-EC" b="1" dirty="0">
                <a:latin typeface="Verdana" panose="020B0604030504040204" pitchFamily="34" charset="0"/>
                <a:ea typeface="Verdana" panose="020B0604030504040204" pitchFamily="34" charset="0"/>
              </a:rPr>
              <a:t>6442.72</a:t>
            </a: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8494" y="1433234"/>
            <a:ext cx="5548906" cy="3991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154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1"/>
          <p:cNvSpPr txBox="1">
            <a:spLocks/>
          </p:cNvSpPr>
          <p:nvPr/>
        </p:nvSpPr>
        <p:spPr>
          <a:xfrm>
            <a:off x="609600" y="107462"/>
            <a:ext cx="7620000" cy="400752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 defTabSz="914400">
              <a:spcBef>
                <a:spcPts val="100"/>
              </a:spcBef>
            </a:pPr>
            <a:endParaRPr lang="es-MX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r>
              <a:rPr lang="es-MX" sz="2000" b="1" dirty="0">
                <a:solidFill>
                  <a:srgbClr val="000000"/>
                </a:solidFill>
                <a:latin typeface="Verdana" panose="020B0604030504040204" pitchFamily="34" charset="0"/>
                <a:ea typeface="+mn-ea"/>
                <a:cs typeface="+mn-cs"/>
              </a:rPr>
              <a:t>ADQUISICIÓN DE MATERIALES DE CONSTRUCCIÓN PARA EL PUENTE DE </a:t>
            </a:r>
            <a:r>
              <a:rPr lang="es-MX" sz="2000" b="1" dirty="0" err="1">
                <a:solidFill>
                  <a:srgbClr val="000000"/>
                </a:solidFill>
                <a:latin typeface="Verdana" panose="020B0604030504040204" pitchFamily="34" charset="0"/>
                <a:ea typeface="+mn-ea"/>
                <a:cs typeface="+mn-cs"/>
              </a:rPr>
              <a:t>TIGLIN</a:t>
            </a:r>
            <a:endParaRPr lang="es-MX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MX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MX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MX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MX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marL="342900" indent="-342900" defTabSz="914400">
              <a:spcBef>
                <a:spcPts val="100"/>
              </a:spcBef>
              <a:buFont typeface="Arial" panose="020B0604020202020204" pitchFamily="34" charset="0"/>
              <a:buChar char="•"/>
            </a:pPr>
            <a:endParaRPr lang="es-MX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marL="342900" indent="-342900" defTabSz="914400">
              <a:spcBef>
                <a:spcPts val="100"/>
              </a:spcBef>
              <a:buFont typeface="Arial" panose="020B0604020202020204" pitchFamily="34" charset="0"/>
              <a:buChar char="•"/>
            </a:pPr>
            <a:endParaRPr lang="es-ES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ES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r>
              <a:rPr lang="es-ES" sz="2000" b="1" dirty="0">
                <a:solidFill>
                  <a:srgbClr val="000000"/>
                </a:solidFill>
                <a:latin typeface="Verdana" panose="020B0604030504040204" pitchFamily="34" charset="0"/>
                <a:ea typeface="+mn-ea"/>
                <a:cs typeface="+mn-cs"/>
              </a:rPr>
              <a:t> </a:t>
            </a:r>
          </a:p>
          <a:p>
            <a:pPr algn="ctr" defTabSz="914400">
              <a:spcBef>
                <a:spcPts val="100"/>
              </a:spcBef>
            </a:pPr>
            <a:endParaRPr lang="es-ES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</p:txBody>
      </p:sp>
      <p:sp>
        <p:nvSpPr>
          <p:cNvPr id="9" name="object 6"/>
          <p:cNvSpPr/>
          <p:nvPr/>
        </p:nvSpPr>
        <p:spPr>
          <a:xfrm>
            <a:off x="257987" y="5161957"/>
            <a:ext cx="3791858" cy="8749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algn="r"/>
            <a:endParaRPr lang="es-EC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ctr"/>
            <a:r>
              <a:rPr lang="es-EC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MONTO: $</a:t>
            </a:r>
            <a:r>
              <a:rPr lang="es-EC" b="1" dirty="0">
                <a:latin typeface="Verdana" panose="020B0604030504040204" pitchFamily="34" charset="0"/>
                <a:ea typeface="Verdana" panose="020B0604030504040204" pitchFamily="34" charset="0"/>
              </a:rPr>
              <a:t>6442.72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16" y="1143000"/>
            <a:ext cx="4698949" cy="36575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56484" y="1989447"/>
            <a:ext cx="3581399" cy="42510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996835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1"/>
          <p:cNvSpPr txBox="1">
            <a:spLocks/>
          </p:cNvSpPr>
          <p:nvPr/>
        </p:nvSpPr>
        <p:spPr>
          <a:xfrm>
            <a:off x="645886" y="335871"/>
            <a:ext cx="7620000" cy="400752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 defTabSz="914400">
              <a:spcBef>
                <a:spcPts val="100"/>
              </a:spcBef>
            </a:pPr>
            <a:endParaRPr lang="es-MX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r>
              <a:rPr lang="es-MX" sz="2000" b="1" dirty="0">
                <a:solidFill>
                  <a:srgbClr val="000000"/>
                </a:solidFill>
                <a:latin typeface="Verdana" panose="020B0604030504040204" pitchFamily="34" charset="0"/>
                <a:ea typeface="+mn-ea"/>
                <a:cs typeface="+mn-cs"/>
              </a:rPr>
              <a:t>ADQUISICIÓN DE MATERIALES DE CONSTRUCCIÓN PARA EL PUENTE DE </a:t>
            </a:r>
            <a:r>
              <a:rPr lang="es-MX" sz="2000" b="1" dirty="0" err="1">
                <a:solidFill>
                  <a:srgbClr val="000000"/>
                </a:solidFill>
                <a:latin typeface="Verdana" panose="020B0604030504040204" pitchFamily="34" charset="0"/>
                <a:ea typeface="+mn-ea"/>
                <a:cs typeface="+mn-cs"/>
              </a:rPr>
              <a:t>TIGLIN</a:t>
            </a:r>
            <a:endParaRPr lang="es-MX" sz="2000" b="1" dirty="0" smtClean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MX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MX" sz="2000" b="1" dirty="0" smtClean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MX" sz="2000" b="1" dirty="0" smtClean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MX" sz="2000" b="1" dirty="0" smtClean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marL="342900" indent="-342900" defTabSz="914400">
              <a:spcBef>
                <a:spcPts val="100"/>
              </a:spcBef>
              <a:buFont typeface="Arial" panose="020B0604020202020204" pitchFamily="34" charset="0"/>
              <a:buChar char="•"/>
            </a:pPr>
            <a:endParaRPr lang="es-MX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marL="342900" indent="-342900" defTabSz="914400">
              <a:spcBef>
                <a:spcPts val="100"/>
              </a:spcBef>
              <a:buFont typeface="Arial" panose="020B0604020202020204" pitchFamily="34" charset="0"/>
              <a:buChar char="•"/>
            </a:pPr>
            <a:endParaRPr lang="es-ES" sz="2000" b="1" dirty="0" smtClean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ES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r>
              <a:rPr lang="es-ES" sz="2000" b="1" dirty="0" smtClean="0">
                <a:solidFill>
                  <a:srgbClr val="000000"/>
                </a:solidFill>
                <a:latin typeface="Verdana" panose="020B0604030504040204" pitchFamily="34" charset="0"/>
                <a:ea typeface="+mn-ea"/>
                <a:cs typeface="+mn-cs"/>
              </a:rPr>
              <a:t> </a:t>
            </a:r>
          </a:p>
          <a:p>
            <a:pPr algn="ctr" defTabSz="914400">
              <a:spcBef>
                <a:spcPts val="100"/>
              </a:spcBef>
            </a:pPr>
            <a:endParaRPr lang="es-ES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</p:txBody>
      </p:sp>
      <p:sp>
        <p:nvSpPr>
          <p:cNvPr id="9" name="object 6"/>
          <p:cNvSpPr/>
          <p:nvPr/>
        </p:nvSpPr>
        <p:spPr>
          <a:xfrm>
            <a:off x="914400" y="5577684"/>
            <a:ext cx="3791858" cy="8749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algn="r"/>
            <a:endParaRPr lang="es-EC" dirty="0"/>
          </a:p>
          <a:p>
            <a:pPr algn="ctr"/>
            <a:r>
              <a:rPr lang="es-EC" dirty="0" smtClean="0">
                <a:solidFill>
                  <a:srgbClr val="000000"/>
                </a:solidFill>
                <a:latin typeface="Verdana" panose="020B0604030504040204" pitchFamily="34" charset="0"/>
              </a:rPr>
              <a:t>MONTO: $</a:t>
            </a:r>
            <a:r>
              <a:rPr lang="es-EC" b="1" dirty="0"/>
              <a:t>6442.72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0600" y="1360547"/>
            <a:ext cx="4130894" cy="42510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557950"/>
            <a:ext cx="4245643" cy="40536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469608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1"/>
          <p:cNvSpPr txBox="1">
            <a:spLocks/>
          </p:cNvSpPr>
          <p:nvPr/>
        </p:nvSpPr>
        <p:spPr>
          <a:xfrm>
            <a:off x="645886" y="335871"/>
            <a:ext cx="7620000" cy="95952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 defTabSz="914400">
              <a:spcBef>
                <a:spcPts val="100"/>
              </a:spcBef>
            </a:pPr>
            <a:endParaRPr lang="es-MX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r>
              <a:rPr lang="es-MX" sz="2000" b="1" dirty="0" smtClean="0">
                <a:solidFill>
                  <a:srgbClr val="000000"/>
                </a:solidFill>
                <a:latin typeface="Verdana" panose="020B0604030504040204" pitchFamily="34" charset="0"/>
                <a:ea typeface="+mn-ea"/>
                <a:cs typeface="+mn-cs"/>
              </a:rPr>
              <a:t>ADOQUINADO DE VÍAS - BARRIO </a:t>
            </a:r>
            <a:r>
              <a:rPr lang="es-MX" sz="2000" b="1" dirty="0" err="1" smtClean="0">
                <a:solidFill>
                  <a:srgbClr val="000000"/>
                </a:solidFill>
                <a:latin typeface="Verdana" panose="020B0604030504040204" pitchFamily="34" charset="0"/>
                <a:ea typeface="+mn-ea"/>
                <a:cs typeface="+mn-cs"/>
              </a:rPr>
              <a:t>POALÓ</a:t>
            </a:r>
            <a:r>
              <a:rPr lang="es-MX" sz="2000" b="1" dirty="0" smtClean="0">
                <a:solidFill>
                  <a:srgbClr val="000000"/>
                </a:solidFill>
                <a:latin typeface="Verdana" panose="020B0604030504040204" pitchFamily="34" charset="0"/>
                <a:ea typeface="+mn-ea"/>
                <a:cs typeface="+mn-cs"/>
              </a:rPr>
              <a:t> CENTRO </a:t>
            </a:r>
          </a:p>
          <a:p>
            <a:pPr algn="ctr" defTabSz="914400">
              <a:spcBef>
                <a:spcPts val="100"/>
              </a:spcBef>
            </a:pPr>
            <a:endParaRPr lang="es-MX" sz="2000" b="1" dirty="0" smtClean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MX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MX" sz="2000" b="1" dirty="0" smtClean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MX" sz="2000" b="1" dirty="0" smtClean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MX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MX" sz="2000" b="1" dirty="0" smtClean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marL="342900" indent="-342900" defTabSz="914400">
              <a:spcBef>
                <a:spcPts val="100"/>
              </a:spcBef>
              <a:buFont typeface="Arial" panose="020B0604020202020204" pitchFamily="34" charset="0"/>
              <a:buChar char="•"/>
            </a:pPr>
            <a:endParaRPr lang="es-MX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defTabSz="914400">
              <a:spcBef>
                <a:spcPts val="100"/>
              </a:spcBef>
            </a:pPr>
            <a:endParaRPr lang="es-ES" sz="2000" b="1" dirty="0" smtClean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ES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r>
              <a:rPr lang="es-ES" sz="2000" b="1" dirty="0" smtClean="0">
                <a:solidFill>
                  <a:srgbClr val="000000"/>
                </a:solidFill>
                <a:latin typeface="Verdana" panose="020B0604030504040204" pitchFamily="34" charset="0"/>
                <a:ea typeface="+mn-ea"/>
                <a:cs typeface="+mn-cs"/>
              </a:rPr>
              <a:t> </a:t>
            </a:r>
          </a:p>
          <a:p>
            <a:pPr algn="ctr" defTabSz="914400">
              <a:spcBef>
                <a:spcPts val="100"/>
              </a:spcBef>
            </a:pPr>
            <a:endParaRPr lang="es-ES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</p:txBody>
      </p:sp>
      <p:sp>
        <p:nvSpPr>
          <p:cNvPr id="9" name="object 6"/>
          <p:cNvSpPr/>
          <p:nvPr/>
        </p:nvSpPr>
        <p:spPr>
          <a:xfrm>
            <a:off x="4800600" y="5547654"/>
            <a:ext cx="4172858" cy="8749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algn="r"/>
            <a:endParaRPr lang="es-EC" dirty="0"/>
          </a:p>
          <a:p>
            <a:pPr algn="ctr"/>
            <a:r>
              <a:rPr lang="es-EC" dirty="0" smtClean="0">
                <a:solidFill>
                  <a:srgbClr val="000000"/>
                </a:solidFill>
                <a:latin typeface="Verdana" panose="020B0604030504040204" pitchFamily="34" charset="0"/>
              </a:rPr>
              <a:t>MONTO: $</a:t>
            </a:r>
            <a:r>
              <a:rPr lang="es-EC" b="1" dirty="0"/>
              <a:t>27000.00</a:t>
            </a:r>
          </a:p>
        </p:txBody>
      </p:sp>
      <p:sp>
        <p:nvSpPr>
          <p:cNvPr id="6" name="Título 1"/>
          <p:cNvSpPr txBox="1">
            <a:spLocks/>
          </p:cNvSpPr>
          <p:nvPr/>
        </p:nvSpPr>
        <p:spPr>
          <a:xfrm>
            <a:off x="990600" y="4790837"/>
            <a:ext cx="2590800" cy="5334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 defTabSz="914400">
              <a:spcBef>
                <a:spcPts val="100"/>
              </a:spcBef>
            </a:pPr>
            <a:r>
              <a:rPr lang="es-MX" sz="2000" b="1" dirty="0" smtClean="0">
                <a:solidFill>
                  <a:srgbClr val="000000"/>
                </a:solidFill>
                <a:latin typeface="Verdana" panose="020B0604030504040204" pitchFamily="34" charset="0"/>
                <a:ea typeface="+mn-ea"/>
                <a:cs typeface="+mn-cs"/>
              </a:rPr>
              <a:t>ANTES</a:t>
            </a:r>
            <a:endParaRPr lang="es-MX" sz="4400" b="1" dirty="0" smtClean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MX" sz="2000" b="1" dirty="0" smtClean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MX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MX" sz="2000" b="1" dirty="0" smtClean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MX" sz="2000" b="1" dirty="0" smtClean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MX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MX" sz="2000" b="1" dirty="0" smtClean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marL="342900" indent="-342900" defTabSz="914400">
              <a:spcBef>
                <a:spcPts val="100"/>
              </a:spcBef>
              <a:buFont typeface="Arial" panose="020B0604020202020204" pitchFamily="34" charset="0"/>
              <a:buChar char="•"/>
            </a:pPr>
            <a:endParaRPr lang="es-MX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marL="342900" indent="-342900" defTabSz="914400">
              <a:spcBef>
                <a:spcPts val="100"/>
              </a:spcBef>
              <a:buFont typeface="Arial" panose="020B0604020202020204" pitchFamily="34" charset="0"/>
              <a:buChar char="•"/>
            </a:pPr>
            <a:endParaRPr lang="es-ES" sz="2000" b="1" dirty="0" smtClean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ES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r>
              <a:rPr lang="es-ES" sz="2000" b="1" dirty="0" smtClean="0">
                <a:solidFill>
                  <a:srgbClr val="000000"/>
                </a:solidFill>
                <a:latin typeface="Verdana" panose="020B0604030504040204" pitchFamily="34" charset="0"/>
                <a:ea typeface="+mn-ea"/>
                <a:cs typeface="+mn-cs"/>
              </a:rPr>
              <a:t> </a:t>
            </a:r>
          </a:p>
          <a:p>
            <a:pPr algn="ctr" defTabSz="914400">
              <a:spcBef>
                <a:spcPts val="100"/>
              </a:spcBef>
            </a:pPr>
            <a:endParaRPr lang="es-ES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</p:txBody>
      </p:sp>
      <p:pic>
        <p:nvPicPr>
          <p:cNvPr id="10" name="Imagen 9" descr="C:\Users\EDGAR AIMACAÑA\Downloads\WhatsApp Image 2023-12-17 at 22.00.04 (28).jpe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934" y="1185201"/>
            <a:ext cx="4343400" cy="35362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11" name="Tabla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8875459"/>
              </p:ext>
            </p:extLst>
          </p:nvPr>
        </p:nvGraphicFramePr>
        <p:xfrm>
          <a:off x="301868" y="5276080"/>
          <a:ext cx="4041532" cy="1201968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4041532"/>
              </a:tblGrid>
              <a:tr h="153779">
                <a:tc>
                  <a:txBody>
                    <a:bodyPr/>
                    <a:lstStyle/>
                    <a:p>
                      <a:pPr marL="171450" indent="-171450" algn="l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100" dirty="0" err="1">
                          <a:effectLst/>
                        </a:rPr>
                        <a:t>Calle</a:t>
                      </a:r>
                      <a:r>
                        <a:rPr lang="en-US" sz="1100" dirty="0">
                          <a:effectLst/>
                        </a:rPr>
                        <a:t> 19 de </a:t>
                      </a:r>
                      <a:r>
                        <a:rPr lang="en-US" sz="1100" dirty="0" err="1">
                          <a:effectLst/>
                        </a:rPr>
                        <a:t>Marzo</a:t>
                      </a:r>
                      <a:r>
                        <a:rPr lang="en-US" sz="1100" dirty="0">
                          <a:effectLst/>
                        </a:rPr>
                        <a:t> (</a:t>
                      </a:r>
                      <a:r>
                        <a:rPr lang="en-US" sz="1100" dirty="0" err="1">
                          <a:effectLst/>
                        </a:rPr>
                        <a:t>T1</a:t>
                      </a:r>
                      <a:r>
                        <a:rPr lang="en-US" sz="1100" dirty="0">
                          <a:effectLst/>
                        </a:rPr>
                        <a:t>)</a:t>
                      </a:r>
                      <a:endParaRPr lang="es-EC" sz="1100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153779">
                <a:tc>
                  <a:txBody>
                    <a:bodyPr/>
                    <a:lstStyle/>
                    <a:p>
                      <a:pPr marL="171450" indent="-171450" algn="l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100" dirty="0" err="1">
                          <a:effectLst/>
                        </a:rPr>
                        <a:t>Calle</a:t>
                      </a:r>
                      <a:r>
                        <a:rPr lang="en-US" sz="1100" dirty="0">
                          <a:effectLst/>
                        </a:rPr>
                        <a:t> 19 de </a:t>
                      </a:r>
                      <a:r>
                        <a:rPr lang="en-US" sz="1100" dirty="0" err="1">
                          <a:effectLst/>
                        </a:rPr>
                        <a:t>Marzo</a:t>
                      </a:r>
                      <a:r>
                        <a:rPr lang="en-US" sz="1100" dirty="0">
                          <a:effectLst/>
                        </a:rPr>
                        <a:t> (</a:t>
                      </a:r>
                      <a:r>
                        <a:rPr lang="en-US" sz="1100" dirty="0" err="1">
                          <a:effectLst/>
                        </a:rPr>
                        <a:t>T2</a:t>
                      </a:r>
                      <a:r>
                        <a:rPr lang="en-US" sz="1100" dirty="0">
                          <a:effectLst/>
                        </a:rPr>
                        <a:t>)</a:t>
                      </a:r>
                      <a:endParaRPr lang="es-EC" sz="1100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153779">
                <a:tc>
                  <a:txBody>
                    <a:bodyPr/>
                    <a:lstStyle/>
                    <a:p>
                      <a:pPr marL="171450" indent="-171450" algn="l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100" dirty="0">
                          <a:effectLst/>
                        </a:rPr>
                        <a:t>Celle </a:t>
                      </a:r>
                      <a:r>
                        <a:rPr lang="en-US" sz="1100" dirty="0" err="1">
                          <a:effectLst/>
                        </a:rPr>
                        <a:t>Ruperto</a:t>
                      </a:r>
                      <a:r>
                        <a:rPr lang="en-US" sz="1100" dirty="0">
                          <a:effectLst/>
                        </a:rPr>
                        <a:t> </a:t>
                      </a:r>
                      <a:r>
                        <a:rPr lang="en-US" sz="1100" dirty="0" err="1">
                          <a:effectLst/>
                        </a:rPr>
                        <a:t>Reinoso</a:t>
                      </a:r>
                      <a:endParaRPr lang="es-EC" sz="1100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65704">
                <a:tc>
                  <a:txBody>
                    <a:bodyPr/>
                    <a:lstStyle/>
                    <a:p>
                      <a:pPr marL="171450" indent="-171450" algn="l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s-ES" sz="1100" dirty="0">
                          <a:effectLst/>
                        </a:rPr>
                        <a:t>Cella S/N del cementerio (</a:t>
                      </a:r>
                      <a:r>
                        <a:rPr lang="es-ES" sz="1100" dirty="0" err="1">
                          <a:effectLst/>
                        </a:rPr>
                        <a:t>T1</a:t>
                      </a:r>
                      <a:r>
                        <a:rPr lang="es-ES" sz="1100" dirty="0">
                          <a:effectLst/>
                        </a:rPr>
                        <a:t>)</a:t>
                      </a:r>
                      <a:endParaRPr lang="es-EC" sz="1100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65704">
                <a:tc>
                  <a:txBody>
                    <a:bodyPr/>
                    <a:lstStyle/>
                    <a:p>
                      <a:pPr marL="171450" indent="-171450" algn="l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s-ES" sz="1100" dirty="0">
                          <a:effectLst/>
                        </a:rPr>
                        <a:t>Cella S/N del cementerio (</a:t>
                      </a:r>
                      <a:r>
                        <a:rPr lang="es-ES" sz="1100" dirty="0" err="1">
                          <a:effectLst/>
                        </a:rPr>
                        <a:t>T2</a:t>
                      </a:r>
                      <a:r>
                        <a:rPr lang="es-ES" sz="1100" dirty="0">
                          <a:effectLst/>
                        </a:rPr>
                        <a:t>)</a:t>
                      </a:r>
                      <a:endParaRPr lang="es-EC" sz="1100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153779">
                <a:tc>
                  <a:txBody>
                    <a:bodyPr/>
                    <a:lstStyle/>
                    <a:p>
                      <a:pPr marL="171450" indent="-171450" algn="l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100" dirty="0" err="1">
                          <a:effectLst/>
                        </a:rPr>
                        <a:t>Calle</a:t>
                      </a:r>
                      <a:r>
                        <a:rPr lang="en-US" sz="1100" dirty="0">
                          <a:effectLst/>
                        </a:rPr>
                        <a:t> </a:t>
                      </a:r>
                      <a:r>
                        <a:rPr lang="en-US" sz="1100" dirty="0" err="1">
                          <a:effectLst/>
                        </a:rPr>
                        <a:t>Señor</a:t>
                      </a:r>
                      <a:r>
                        <a:rPr lang="en-US" sz="1100" dirty="0">
                          <a:effectLst/>
                        </a:rPr>
                        <a:t> de </a:t>
                      </a:r>
                      <a:r>
                        <a:rPr lang="en-US" sz="1100" dirty="0" err="1">
                          <a:effectLst/>
                        </a:rPr>
                        <a:t>Maca</a:t>
                      </a:r>
                      <a:endParaRPr lang="es-EC" sz="1100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13" name="Título 1"/>
          <p:cNvSpPr txBox="1">
            <a:spLocks/>
          </p:cNvSpPr>
          <p:nvPr/>
        </p:nvSpPr>
        <p:spPr>
          <a:xfrm>
            <a:off x="5486400" y="4824342"/>
            <a:ext cx="2590800" cy="5334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 defTabSz="914400">
              <a:spcBef>
                <a:spcPts val="100"/>
              </a:spcBef>
            </a:pPr>
            <a:r>
              <a:rPr lang="es-MX" sz="2000" b="1" dirty="0" err="1" smtClean="0">
                <a:solidFill>
                  <a:srgbClr val="000000"/>
                </a:solidFill>
                <a:latin typeface="Verdana" panose="020B0604030504040204" pitchFamily="34" charset="0"/>
                <a:ea typeface="+mn-ea"/>
                <a:cs typeface="+mn-cs"/>
              </a:rPr>
              <a:t>DESPÚES</a:t>
            </a:r>
            <a:r>
              <a:rPr lang="es-MX" sz="2000" b="1" dirty="0" smtClean="0">
                <a:solidFill>
                  <a:srgbClr val="000000"/>
                </a:solidFill>
                <a:latin typeface="Verdana" panose="020B0604030504040204" pitchFamily="34" charset="0"/>
                <a:ea typeface="+mn-ea"/>
                <a:cs typeface="+mn-cs"/>
              </a:rPr>
              <a:t> </a:t>
            </a:r>
            <a:endParaRPr lang="es-MX" sz="4400" b="1" dirty="0" smtClean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MX" sz="2000" b="1" dirty="0" smtClean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MX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MX" sz="2000" b="1" dirty="0" smtClean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MX" sz="2000" b="1" dirty="0" smtClean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MX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MX" sz="2000" b="1" dirty="0" smtClean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marL="342900" indent="-342900" defTabSz="914400">
              <a:spcBef>
                <a:spcPts val="100"/>
              </a:spcBef>
              <a:buFont typeface="Arial" panose="020B0604020202020204" pitchFamily="34" charset="0"/>
              <a:buChar char="•"/>
            </a:pPr>
            <a:endParaRPr lang="es-MX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marL="342900" indent="-342900" defTabSz="914400">
              <a:spcBef>
                <a:spcPts val="100"/>
              </a:spcBef>
              <a:buFont typeface="Arial" panose="020B0604020202020204" pitchFamily="34" charset="0"/>
              <a:buChar char="•"/>
            </a:pPr>
            <a:endParaRPr lang="es-ES" sz="2000" b="1" dirty="0" smtClean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ES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r>
              <a:rPr lang="es-ES" sz="2000" b="1" dirty="0" smtClean="0">
                <a:solidFill>
                  <a:srgbClr val="000000"/>
                </a:solidFill>
                <a:latin typeface="Verdana" panose="020B0604030504040204" pitchFamily="34" charset="0"/>
                <a:ea typeface="+mn-ea"/>
                <a:cs typeface="+mn-cs"/>
              </a:rPr>
              <a:t> </a:t>
            </a:r>
          </a:p>
          <a:p>
            <a:pPr algn="ctr" defTabSz="914400">
              <a:spcBef>
                <a:spcPts val="100"/>
              </a:spcBef>
            </a:pPr>
            <a:endParaRPr lang="es-ES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1620" y="1208172"/>
            <a:ext cx="4031837" cy="35162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4" name="Título 1"/>
          <p:cNvSpPr txBox="1">
            <a:spLocks/>
          </p:cNvSpPr>
          <p:nvPr/>
        </p:nvSpPr>
        <p:spPr>
          <a:xfrm>
            <a:off x="1932842" y="4188069"/>
            <a:ext cx="2590800" cy="5334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 defTabSz="914400">
              <a:spcBef>
                <a:spcPts val="100"/>
              </a:spcBef>
            </a:pPr>
            <a:r>
              <a:rPr lang="es-MX" sz="1400" b="1" dirty="0" smtClean="0">
                <a:solidFill>
                  <a:srgbClr val="000000"/>
                </a:solidFill>
                <a:latin typeface="Verdana" panose="020B0604030504040204" pitchFamily="34" charset="0"/>
                <a:ea typeface="+mn-ea"/>
                <a:cs typeface="+mn-cs"/>
              </a:rPr>
              <a:t>CALLE SEÑOR DE MACA</a:t>
            </a:r>
            <a:endParaRPr lang="es-MX" sz="3200" b="1" dirty="0" smtClean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MX" sz="2000" b="1" dirty="0" smtClean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MX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MX" sz="2000" b="1" dirty="0" smtClean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MX" sz="2000" b="1" dirty="0" smtClean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MX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MX" sz="2000" b="1" dirty="0" smtClean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marL="342900" indent="-342900" defTabSz="914400">
              <a:spcBef>
                <a:spcPts val="100"/>
              </a:spcBef>
              <a:buFont typeface="Arial" panose="020B0604020202020204" pitchFamily="34" charset="0"/>
              <a:buChar char="•"/>
            </a:pPr>
            <a:endParaRPr lang="es-MX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marL="342900" indent="-342900" defTabSz="914400">
              <a:spcBef>
                <a:spcPts val="100"/>
              </a:spcBef>
              <a:buFont typeface="Arial" panose="020B0604020202020204" pitchFamily="34" charset="0"/>
              <a:buChar char="•"/>
            </a:pPr>
            <a:endParaRPr lang="es-ES" sz="2000" b="1" dirty="0" smtClean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ES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r>
              <a:rPr lang="es-ES" sz="2000" b="1" dirty="0" smtClean="0">
                <a:solidFill>
                  <a:srgbClr val="000000"/>
                </a:solidFill>
                <a:latin typeface="Verdana" panose="020B0604030504040204" pitchFamily="34" charset="0"/>
                <a:ea typeface="+mn-ea"/>
                <a:cs typeface="+mn-cs"/>
              </a:rPr>
              <a:t> </a:t>
            </a:r>
          </a:p>
          <a:p>
            <a:pPr algn="ctr" defTabSz="914400">
              <a:spcBef>
                <a:spcPts val="100"/>
              </a:spcBef>
            </a:pPr>
            <a:endParaRPr lang="es-ES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</p:txBody>
      </p:sp>
      <p:sp>
        <p:nvSpPr>
          <p:cNvPr id="15" name="Título 1"/>
          <p:cNvSpPr txBox="1">
            <a:spLocks/>
          </p:cNvSpPr>
          <p:nvPr/>
        </p:nvSpPr>
        <p:spPr>
          <a:xfrm>
            <a:off x="6370934" y="4101030"/>
            <a:ext cx="2590800" cy="5334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 defTabSz="914400">
              <a:spcBef>
                <a:spcPts val="100"/>
              </a:spcBef>
            </a:pPr>
            <a:r>
              <a:rPr lang="es-MX" sz="1400" b="1" dirty="0" smtClean="0">
                <a:solidFill>
                  <a:srgbClr val="000000"/>
                </a:solidFill>
                <a:latin typeface="Verdana" panose="020B0604030504040204" pitchFamily="34" charset="0"/>
                <a:ea typeface="+mn-ea"/>
                <a:cs typeface="+mn-cs"/>
              </a:rPr>
              <a:t>CALLE SEÑOR DE MACA</a:t>
            </a:r>
            <a:endParaRPr lang="es-MX" sz="3200" b="1" dirty="0" smtClean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MX" sz="2000" b="1" dirty="0" smtClean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MX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MX" sz="2000" b="1" dirty="0" smtClean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MX" sz="2000" b="1" dirty="0" smtClean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MX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MX" sz="2000" b="1" dirty="0" smtClean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marL="342900" indent="-342900" defTabSz="914400">
              <a:spcBef>
                <a:spcPts val="100"/>
              </a:spcBef>
              <a:buFont typeface="Arial" panose="020B0604020202020204" pitchFamily="34" charset="0"/>
              <a:buChar char="•"/>
            </a:pPr>
            <a:endParaRPr lang="es-MX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marL="342900" indent="-342900" defTabSz="914400">
              <a:spcBef>
                <a:spcPts val="100"/>
              </a:spcBef>
              <a:buFont typeface="Arial" panose="020B0604020202020204" pitchFamily="34" charset="0"/>
              <a:buChar char="•"/>
            </a:pPr>
            <a:endParaRPr lang="es-ES" sz="2000" b="1" dirty="0" smtClean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ES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r>
              <a:rPr lang="es-ES" sz="2000" b="1" dirty="0" smtClean="0">
                <a:solidFill>
                  <a:srgbClr val="000000"/>
                </a:solidFill>
                <a:latin typeface="Verdana" panose="020B0604030504040204" pitchFamily="34" charset="0"/>
                <a:ea typeface="+mn-ea"/>
                <a:cs typeface="+mn-cs"/>
              </a:rPr>
              <a:t> </a:t>
            </a:r>
          </a:p>
          <a:p>
            <a:pPr algn="ctr" defTabSz="914400">
              <a:spcBef>
                <a:spcPts val="100"/>
              </a:spcBef>
            </a:pPr>
            <a:endParaRPr lang="es-ES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78896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1"/>
          <p:cNvSpPr txBox="1">
            <a:spLocks/>
          </p:cNvSpPr>
          <p:nvPr/>
        </p:nvSpPr>
        <p:spPr>
          <a:xfrm>
            <a:off x="645886" y="335871"/>
            <a:ext cx="7620000" cy="95952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 defTabSz="914400">
              <a:spcBef>
                <a:spcPts val="100"/>
              </a:spcBef>
            </a:pPr>
            <a:endParaRPr lang="es-MX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r>
              <a:rPr lang="es-MX" sz="2000" b="1" dirty="0" smtClean="0">
                <a:solidFill>
                  <a:srgbClr val="000000"/>
                </a:solidFill>
                <a:latin typeface="Verdana" panose="020B0604030504040204" pitchFamily="34" charset="0"/>
                <a:ea typeface="+mn-ea"/>
                <a:cs typeface="+mn-cs"/>
              </a:rPr>
              <a:t>ADOQUINADO DE VÍAS - BARRIO </a:t>
            </a:r>
            <a:r>
              <a:rPr lang="es-MX" sz="2000" b="1" dirty="0" err="1" smtClean="0">
                <a:solidFill>
                  <a:srgbClr val="000000"/>
                </a:solidFill>
                <a:latin typeface="Verdana" panose="020B0604030504040204" pitchFamily="34" charset="0"/>
                <a:ea typeface="+mn-ea"/>
                <a:cs typeface="+mn-cs"/>
              </a:rPr>
              <a:t>POALÓ</a:t>
            </a:r>
            <a:r>
              <a:rPr lang="es-MX" sz="2000" b="1" dirty="0" smtClean="0">
                <a:solidFill>
                  <a:srgbClr val="000000"/>
                </a:solidFill>
                <a:latin typeface="Verdana" panose="020B0604030504040204" pitchFamily="34" charset="0"/>
                <a:ea typeface="+mn-ea"/>
                <a:cs typeface="+mn-cs"/>
              </a:rPr>
              <a:t> CENTRO </a:t>
            </a:r>
          </a:p>
          <a:p>
            <a:pPr algn="ctr" defTabSz="914400">
              <a:spcBef>
                <a:spcPts val="100"/>
              </a:spcBef>
            </a:pPr>
            <a:endParaRPr lang="es-MX" sz="2000" b="1" dirty="0" smtClean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MX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MX" sz="2000" b="1" dirty="0" smtClean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MX" sz="2000" b="1" dirty="0" smtClean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MX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MX" sz="2000" b="1" dirty="0" smtClean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marL="342900" indent="-342900" defTabSz="914400">
              <a:spcBef>
                <a:spcPts val="100"/>
              </a:spcBef>
              <a:buFont typeface="Arial" panose="020B0604020202020204" pitchFamily="34" charset="0"/>
              <a:buChar char="•"/>
            </a:pPr>
            <a:endParaRPr lang="es-MX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defTabSz="914400">
              <a:spcBef>
                <a:spcPts val="100"/>
              </a:spcBef>
            </a:pPr>
            <a:endParaRPr lang="es-ES" sz="2000" b="1" dirty="0" smtClean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ES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r>
              <a:rPr lang="es-ES" sz="2000" b="1" dirty="0" smtClean="0">
                <a:solidFill>
                  <a:srgbClr val="000000"/>
                </a:solidFill>
                <a:latin typeface="Verdana" panose="020B0604030504040204" pitchFamily="34" charset="0"/>
                <a:ea typeface="+mn-ea"/>
                <a:cs typeface="+mn-cs"/>
              </a:rPr>
              <a:t> </a:t>
            </a:r>
          </a:p>
          <a:p>
            <a:pPr algn="ctr" defTabSz="914400">
              <a:spcBef>
                <a:spcPts val="100"/>
              </a:spcBef>
            </a:pPr>
            <a:endParaRPr lang="es-ES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</p:txBody>
      </p:sp>
      <p:sp>
        <p:nvSpPr>
          <p:cNvPr id="9" name="object 6"/>
          <p:cNvSpPr/>
          <p:nvPr/>
        </p:nvSpPr>
        <p:spPr>
          <a:xfrm>
            <a:off x="4800600" y="5547654"/>
            <a:ext cx="4172858" cy="8749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algn="r"/>
            <a:endParaRPr lang="es-EC" dirty="0"/>
          </a:p>
          <a:p>
            <a:pPr algn="ctr"/>
            <a:r>
              <a:rPr lang="es-EC" dirty="0" smtClean="0">
                <a:solidFill>
                  <a:srgbClr val="000000"/>
                </a:solidFill>
                <a:latin typeface="Verdana" panose="020B0604030504040204" pitchFamily="34" charset="0"/>
              </a:rPr>
              <a:t>MONTO: $</a:t>
            </a:r>
            <a:r>
              <a:rPr lang="es-EC" b="1" dirty="0"/>
              <a:t>27000.00</a:t>
            </a:r>
          </a:p>
        </p:txBody>
      </p:sp>
      <p:sp>
        <p:nvSpPr>
          <p:cNvPr id="6" name="Título 1"/>
          <p:cNvSpPr txBox="1">
            <a:spLocks/>
          </p:cNvSpPr>
          <p:nvPr/>
        </p:nvSpPr>
        <p:spPr>
          <a:xfrm>
            <a:off x="200025" y="4488505"/>
            <a:ext cx="1485900" cy="27348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 defTabSz="914400">
              <a:spcBef>
                <a:spcPts val="100"/>
              </a:spcBef>
            </a:pPr>
            <a:r>
              <a:rPr lang="es-MX" sz="2000" b="1" dirty="0" smtClean="0">
                <a:solidFill>
                  <a:srgbClr val="000000"/>
                </a:solidFill>
                <a:latin typeface="Verdana" panose="020B0604030504040204" pitchFamily="34" charset="0"/>
                <a:ea typeface="+mn-ea"/>
                <a:cs typeface="+mn-cs"/>
              </a:rPr>
              <a:t>ANTES</a:t>
            </a:r>
            <a:endParaRPr lang="es-MX" sz="4400" b="1" dirty="0" smtClean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MX" sz="2000" b="1" dirty="0" smtClean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MX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MX" sz="2000" b="1" dirty="0" smtClean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MX" sz="2000" b="1" dirty="0" smtClean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MX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MX" sz="2000" b="1" dirty="0" smtClean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marL="342900" indent="-342900" defTabSz="914400">
              <a:spcBef>
                <a:spcPts val="100"/>
              </a:spcBef>
              <a:buFont typeface="Arial" panose="020B0604020202020204" pitchFamily="34" charset="0"/>
              <a:buChar char="•"/>
            </a:pPr>
            <a:endParaRPr lang="es-MX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marL="342900" indent="-342900" defTabSz="914400">
              <a:spcBef>
                <a:spcPts val="100"/>
              </a:spcBef>
              <a:buFont typeface="Arial" panose="020B0604020202020204" pitchFamily="34" charset="0"/>
              <a:buChar char="•"/>
            </a:pPr>
            <a:endParaRPr lang="es-ES" sz="2000" b="1" dirty="0" smtClean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ES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r>
              <a:rPr lang="es-ES" sz="2000" b="1" dirty="0" smtClean="0">
                <a:solidFill>
                  <a:srgbClr val="000000"/>
                </a:solidFill>
                <a:latin typeface="Verdana" panose="020B0604030504040204" pitchFamily="34" charset="0"/>
                <a:ea typeface="+mn-ea"/>
                <a:cs typeface="+mn-cs"/>
              </a:rPr>
              <a:t> </a:t>
            </a:r>
          </a:p>
          <a:p>
            <a:pPr algn="ctr" defTabSz="914400">
              <a:spcBef>
                <a:spcPts val="100"/>
              </a:spcBef>
            </a:pPr>
            <a:endParaRPr lang="es-ES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</p:txBody>
      </p:sp>
      <p:graphicFrame>
        <p:nvGraphicFramePr>
          <p:cNvPr id="11" name="Tabla 10"/>
          <p:cNvGraphicFramePr>
            <a:graphicFrameLocks noGrp="1"/>
          </p:cNvGraphicFramePr>
          <p:nvPr/>
        </p:nvGraphicFramePr>
        <p:xfrm>
          <a:off x="301868" y="5276080"/>
          <a:ext cx="4041532" cy="1201968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4041532"/>
              </a:tblGrid>
              <a:tr h="153779">
                <a:tc>
                  <a:txBody>
                    <a:bodyPr/>
                    <a:lstStyle/>
                    <a:p>
                      <a:pPr marL="171450" indent="-171450" algn="l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100" dirty="0" err="1">
                          <a:effectLst/>
                        </a:rPr>
                        <a:t>Calle</a:t>
                      </a:r>
                      <a:r>
                        <a:rPr lang="en-US" sz="1100" dirty="0">
                          <a:effectLst/>
                        </a:rPr>
                        <a:t> 19 de </a:t>
                      </a:r>
                      <a:r>
                        <a:rPr lang="en-US" sz="1100" dirty="0" err="1">
                          <a:effectLst/>
                        </a:rPr>
                        <a:t>Marzo</a:t>
                      </a:r>
                      <a:r>
                        <a:rPr lang="en-US" sz="1100" dirty="0">
                          <a:effectLst/>
                        </a:rPr>
                        <a:t> (</a:t>
                      </a:r>
                      <a:r>
                        <a:rPr lang="en-US" sz="1100" dirty="0" err="1">
                          <a:effectLst/>
                        </a:rPr>
                        <a:t>T1</a:t>
                      </a:r>
                      <a:r>
                        <a:rPr lang="en-US" sz="1100" dirty="0">
                          <a:effectLst/>
                        </a:rPr>
                        <a:t>)</a:t>
                      </a:r>
                      <a:endParaRPr lang="es-EC" sz="1100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153779">
                <a:tc>
                  <a:txBody>
                    <a:bodyPr/>
                    <a:lstStyle/>
                    <a:p>
                      <a:pPr marL="171450" indent="-171450" algn="l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100" dirty="0" err="1">
                          <a:effectLst/>
                        </a:rPr>
                        <a:t>Calle</a:t>
                      </a:r>
                      <a:r>
                        <a:rPr lang="en-US" sz="1100" dirty="0">
                          <a:effectLst/>
                        </a:rPr>
                        <a:t> 19 de </a:t>
                      </a:r>
                      <a:r>
                        <a:rPr lang="en-US" sz="1100" dirty="0" err="1">
                          <a:effectLst/>
                        </a:rPr>
                        <a:t>Marzo</a:t>
                      </a:r>
                      <a:r>
                        <a:rPr lang="en-US" sz="1100" dirty="0">
                          <a:effectLst/>
                        </a:rPr>
                        <a:t> (</a:t>
                      </a:r>
                      <a:r>
                        <a:rPr lang="en-US" sz="1100" dirty="0" err="1">
                          <a:effectLst/>
                        </a:rPr>
                        <a:t>T2</a:t>
                      </a:r>
                      <a:r>
                        <a:rPr lang="en-US" sz="1100" dirty="0">
                          <a:effectLst/>
                        </a:rPr>
                        <a:t>)</a:t>
                      </a:r>
                      <a:endParaRPr lang="es-EC" sz="1100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153779">
                <a:tc>
                  <a:txBody>
                    <a:bodyPr/>
                    <a:lstStyle/>
                    <a:p>
                      <a:pPr marL="171450" indent="-171450" algn="l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100" dirty="0" err="1" smtClean="0">
                          <a:effectLst/>
                        </a:rPr>
                        <a:t>Calle</a:t>
                      </a:r>
                      <a:r>
                        <a:rPr lang="en-US" sz="1100" dirty="0" smtClean="0">
                          <a:effectLst/>
                        </a:rPr>
                        <a:t> </a:t>
                      </a:r>
                      <a:r>
                        <a:rPr lang="en-US" sz="1100" dirty="0" err="1">
                          <a:effectLst/>
                        </a:rPr>
                        <a:t>Ruperto</a:t>
                      </a:r>
                      <a:r>
                        <a:rPr lang="en-US" sz="1100" dirty="0">
                          <a:effectLst/>
                        </a:rPr>
                        <a:t> </a:t>
                      </a:r>
                      <a:r>
                        <a:rPr lang="en-US" sz="1100" dirty="0" err="1">
                          <a:effectLst/>
                        </a:rPr>
                        <a:t>Reinoso</a:t>
                      </a:r>
                      <a:endParaRPr lang="es-EC" sz="1100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65704">
                <a:tc>
                  <a:txBody>
                    <a:bodyPr/>
                    <a:lstStyle/>
                    <a:p>
                      <a:pPr marL="171450" indent="-171450" algn="l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s-ES" sz="1100" dirty="0" smtClean="0">
                          <a:effectLst/>
                        </a:rPr>
                        <a:t>Calle </a:t>
                      </a:r>
                      <a:r>
                        <a:rPr lang="es-ES" sz="1100" dirty="0">
                          <a:effectLst/>
                        </a:rPr>
                        <a:t>S/N del cementerio (</a:t>
                      </a:r>
                      <a:r>
                        <a:rPr lang="es-ES" sz="1100" dirty="0" err="1">
                          <a:effectLst/>
                        </a:rPr>
                        <a:t>T1</a:t>
                      </a:r>
                      <a:r>
                        <a:rPr lang="es-ES" sz="1100" dirty="0">
                          <a:effectLst/>
                        </a:rPr>
                        <a:t>)</a:t>
                      </a:r>
                      <a:endParaRPr lang="es-EC" sz="1100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65704">
                <a:tc>
                  <a:txBody>
                    <a:bodyPr/>
                    <a:lstStyle/>
                    <a:p>
                      <a:pPr marL="171450" indent="-171450" algn="l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s-ES" sz="1100" dirty="0" smtClean="0">
                          <a:effectLst/>
                        </a:rPr>
                        <a:t>Calle </a:t>
                      </a:r>
                      <a:r>
                        <a:rPr lang="es-ES" sz="1100" dirty="0">
                          <a:effectLst/>
                        </a:rPr>
                        <a:t>S/N del cementerio (</a:t>
                      </a:r>
                      <a:r>
                        <a:rPr lang="es-ES" sz="1100" dirty="0" err="1">
                          <a:effectLst/>
                        </a:rPr>
                        <a:t>T2</a:t>
                      </a:r>
                      <a:r>
                        <a:rPr lang="es-ES" sz="1100" dirty="0">
                          <a:effectLst/>
                        </a:rPr>
                        <a:t>)</a:t>
                      </a:r>
                      <a:endParaRPr lang="es-EC" sz="1100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153779">
                <a:tc>
                  <a:txBody>
                    <a:bodyPr/>
                    <a:lstStyle/>
                    <a:p>
                      <a:pPr marL="171450" indent="-171450" algn="l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100" dirty="0" err="1" smtClean="0">
                          <a:effectLst/>
                        </a:rPr>
                        <a:t>Calle</a:t>
                      </a:r>
                      <a:r>
                        <a:rPr lang="en-US" sz="1100" dirty="0" smtClean="0">
                          <a:effectLst/>
                        </a:rPr>
                        <a:t> </a:t>
                      </a:r>
                      <a:r>
                        <a:rPr lang="en-US" sz="1100" dirty="0" err="1">
                          <a:effectLst/>
                        </a:rPr>
                        <a:t>Señor</a:t>
                      </a:r>
                      <a:r>
                        <a:rPr lang="en-US" sz="1100" dirty="0">
                          <a:effectLst/>
                        </a:rPr>
                        <a:t> de </a:t>
                      </a:r>
                      <a:r>
                        <a:rPr lang="en-US" sz="1100" dirty="0" err="1">
                          <a:effectLst/>
                        </a:rPr>
                        <a:t>Maca</a:t>
                      </a:r>
                      <a:endParaRPr lang="es-EC" sz="1100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13" name="Título 1"/>
          <p:cNvSpPr txBox="1">
            <a:spLocks/>
          </p:cNvSpPr>
          <p:nvPr/>
        </p:nvSpPr>
        <p:spPr>
          <a:xfrm>
            <a:off x="6096000" y="4411017"/>
            <a:ext cx="2590800" cy="5334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 defTabSz="914400">
              <a:spcBef>
                <a:spcPts val="100"/>
              </a:spcBef>
            </a:pPr>
            <a:r>
              <a:rPr lang="es-MX" sz="1400" b="1" dirty="0" smtClean="0">
                <a:solidFill>
                  <a:srgbClr val="000000"/>
                </a:solidFill>
                <a:latin typeface="Verdana" panose="020B0604030504040204" pitchFamily="34" charset="0"/>
                <a:ea typeface="+mn-ea"/>
                <a:cs typeface="+mn-cs"/>
              </a:rPr>
              <a:t>CALLE S/N DEL CEMENTERIO (</a:t>
            </a:r>
            <a:r>
              <a:rPr lang="es-MX" sz="1400" b="1" dirty="0" err="1" smtClean="0">
                <a:solidFill>
                  <a:srgbClr val="000000"/>
                </a:solidFill>
                <a:latin typeface="Verdana" panose="020B0604030504040204" pitchFamily="34" charset="0"/>
                <a:ea typeface="+mn-ea"/>
                <a:cs typeface="+mn-cs"/>
              </a:rPr>
              <a:t>T1</a:t>
            </a:r>
            <a:r>
              <a:rPr lang="es-MX" sz="1400" b="1" dirty="0" smtClean="0">
                <a:solidFill>
                  <a:srgbClr val="000000"/>
                </a:solidFill>
                <a:latin typeface="Verdana" panose="020B0604030504040204" pitchFamily="34" charset="0"/>
                <a:ea typeface="+mn-ea"/>
                <a:cs typeface="+mn-cs"/>
              </a:rPr>
              <a:t>)</a:t>
            </a:r>
          </a:p>
          <a:p>
            <a:pPr algn="ctr" defTabSz="914400">
              <a:spcBef>
                <a:spcPts val="100"/>
              </a:spcBef>
            </a:pPr>
            <a:r>
              <a:rPr lang="es-MX" sz="2000" b="1" dirty="0" smtClean="0">
                <a:solidFill>
                  <a:srgbClr val="000000"/>
                </a:solidFill>
                <a:latin typeface="Verdana" panose="020B0604030504040204" pitchFamily="34" charset="0"/>
                <a:ea typeface="+mn-ea"/>
                <a:cs typeface="+mn-cs"/>
              </a:rPr>
              <a:t> </a:t>
            </a:r>
            <a:endParaRPr lang="es-MX" sz="4400" b="1" dirty="0" smtClean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MX" sz="2000" b="1" dirty="0" smtClean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MX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MX" sz="2000" b="1" dirty="0" smtClean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MX" sz="2000" b="1" dirty="0" smtClean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MX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MX" sz="2000" b="1" dirty="0" smtClean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marL="342900" indent="-342900" defTabSz="914400">
              <a:spcBef>
                <a:spcPts val="100"/>
              </a:spcBef>
              <a:buFont typeface="Arial" panose="020B0604020202020204" pitchFamily="34" charset="0"/>
              <a:buChar char="•"/>
            </a:pPr>
            <a:endParaRPr lang="es-MX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marL="342900" indent="-342900" defTabSz="914400">
              <a:spcBef>
                <a:spcPts val="100"/>
              </a:spcBef>
              <a:buFont typeface="Arial" panose="020B0604020202020204" pitchFamily="34" charset="0"/>
              <a:buChar char="•"/>
            </a:pPr>
            <a:endParaRPr lang="es-ES" sz="2000" b="1" dirty="0" smtClean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ES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r>
              <a:rPr lang="es-ES" sz="2000" b="1" dirty="0" smtClean="0">
                <a:solidFill>
                  <a:srgbClr val="000000"/>
                </a:solidFill>
                <a:latin typeface="Verdana" panose="020B0604030504040204" pitchFamily="34" charset="0"/>
                <a:ea typeface="+mn-ea"/>
                <a:cs typeface="+mn-cs"/>
              </a:rPr>
              <a:t> </a:t>
            </a:r>
          </a:p>
          <a:p>
            <a:pPr algn="ctr" defTabSz="914400">
              <a:spcBef>
                <a:spcPts val="100"/>
              </a:spcBef>
            </a:pPr>
            <a:endParaRPr lang="es-ES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</p:txBody>
      </p:sp>
      <p:sp>
        <p:nvSpPr>
          <p:cNvPr id="14" name="Título 1"/>
          <p:cNvSpPr txBox="1">
            <a:spLocks/>
          </p:cNvSpPr>
          <p:nvPr/>
        </p:nvSpPr>
        <p:spPr>
          <a:xfrm>
            <a:off x="2044425" y="4411692"/>
            <a:ext cx="2222775" cy="42711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 defTabSz="914400">
              <a:spcBef>
                <a:spcPts val="100"/>
              </a:spcBef>
            </a:pPr>
            <a:r>
              <a:rPr lang="es-MX" sz="1400" b="1" dirty="0" smtClean="0">
                <a:solidFill>
                  <a:srgbClr val="000000"/>
                </a:solidFill>
                <a:latin typeface="Verdana" panose="020B0604030504040204" pitchFamily="34" charset="0"/>
                <a:ea typeface="+mn-ea"/>
                <a:cs typeface="+mn-cs"/>
              </a:rPr>
              <a:t>CALLE S/N DEL CEMENTERIO (</a:t>
            </a:r>
            <a:r>
              <a:rPr lang="es-MX" sz="1400" b="1" dirty="0" err="1" smtClean="0">
                <a:solidFill>
                  <a:srgbClr val="000000"/>
                </a:solidFill>
                <a:latin typeface="Verdana" panose="020B0604030504040204" pitchFamily="34" charset="0"/>
                <a:ea typeface="+mn-ea"/>
                <a:cs typeface="+mn-cs"/>
              </a:rPr>
              <a:t>T1</a:t>
            </a:r>
            <a:r>
              <a:rPr lang="es-MX" sz="1400" b="1" dirty="0" smtClean="0">
                <a:solidFill>
                  <a:srgbClr val="000000"/>
                </a:solidFill>
                <a:latin typeface="Verdana" panose="020B0604030504040204" pitchFamily="34" charset="0"/>
                <a:ea typeface="+mn-ea"/>
                <a:cs typeface="+mn-cs"/>
              </a:rPr>
              <a:t>)</a:t>
            </a:r>
          </a:p>
          <a:p>
            <a:pPr algn="ctr" defTabSz="914400">
              <a:spcBef>
                <a:spcPts val="100"/>
              </a:spcBef>
            </a:pPr>
            <a:endParaRPr lang="es-MX" sz="2000" b="1" dirty="0" smtClean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MX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MX" sz="2000" b="1" dirty="0" smtClean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MX" sz="2000" b="1" dirty="0" smtClean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MX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MX" sz="2000" b="1" dirty="0" smtClean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marL="342900" indent="-342900" defTabSz="914400">
              <a:spcBef>
                <a:spcPts val="100"/>
              </a:spcBef>
              <a:buFont typeface="Arial" panose="020B0604020202020204" pitchFamily="34" charset="0"/>
              <a:buChar char="•"/>
            </a:pPr>
            <a:endParaRPr lang="es-MX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marL="342900" indent="-342900" defTabSz="914400">
              <a:spcBef>
                <a:spcPts val="100"/>
              </a:spcBef>
              <a:buFont typeface="Arial" panose="020B0604020202020204" pitchFamily="34" charset="0"/>
              <a:buChar char="•"/>
            </a:pPr>
            <a:endParaRPr lang="es-ES" sz="2000" b="1" dirty="0" smtClean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ES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r>
              <a:rPr lang="es-ES" sz="2000" b="1" dirty="0" smtClean="0">
                <a:solidFill>
                  <a:srgbClr val="000000"/>
                </a:solidFill>
                <a:latin typeface="Verdana" panose="020B0604030504040204" pitchFamily="34" charset="0"/>
                <a:ea typeface="+mn-ea"/>
                <a:cs typeface="+mn-cs"/>
              </a:rPr>
              <a:t> </a:t>
            </a:r>
          </a:p>
          <a:p>
            <a:pPr algn="ctr" defTabSz="914400">
              <a:spcBef>
                <a:spcPts val="100"/>
              </a:spcBef>
            </a:pPr>
            <a:endParaRPr lang="es-ES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</p:txBody>
      </p:sp>
      <p:sp>
        <p:nvSpPr>
          <p:cNvPr id="19" name="Título 1"/>
          <p:cNvSpPr txBox="1">
            <a:spLocks/>
          </p:cNvSpPr>
          <p:nvPr/>
        </p:nvSpPr>
        <p:spPr>
          <a:xfrm>
            <a:off x="4724828" y="4488505"/>
            <a:ext cx="1523572" cy="22284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 defTabSz="914400">
              <a:spcBef>
                <a:spcPts val="100"/>
              </a:spcBef>
            </a:pPr>
            <a:r>
              <a:rPr lang="es-MX" sz="2000" b="1" dirty="0">
                <a:solidFill>
                  <a:srgbClr val="000000"/>
                </a:solidFill>
                <a:latin typeface="Verdana" panose="020B0604030504040204" pitchFamily="34" charset="0"/>
                <a:ea typeface="+mn-ea"/>
                <a:cs typeface="+mn-cs"/>
              </a:rPr>
              <a:t>DESPUÉS</a:t>
            </a:r>
          </a:p>
          <a:p>
            <a:pPr algn="ctr" defTabSz="914400">
              <a:spcBef>
                <a:spcPts val="100"/>
              </a:spcBef>
            </a:pPr>
            <a:endParaRPr lang="es-MX" sz="2000" b="1" dirty="0" smtClean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MX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MX" sz="2000" b="1" dirty="0" smtClean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MX" sz="2000" b="1" dirty="0" smtClean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MX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MX" sz="2000" b="1" dirty="0" smtClean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marL="342900" indent="-342900" defTabSz="914400">
              <a:spcBef>
                <a:spcPts val="100"/>
              </a:spcBef>
              <a:buFont typeface="Arial" panose="020B0604020202020204" pitchFamily="34" charset="0"/>
              <a:buChar char="•"/>
            </a:pPr>
            <a:endParaRPr lang="es-MX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marL="342900" indent="-342900" defTabSz="914400">
              <a:spcBef>
                <a:spcPts val="100"/>
              </a:spcBef>
              <a:buFont typeface="Arial" panose="020B0604020202020204" pitchFamily="34" charset="0"/>
              <a:buChar char="•"/>
            </a:pPr>
            <a:endParaRPr lang="es-ES" sz="2000" b="1" dirty="0" smtClean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ES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r>
              <a:rPr lang="es-ES" sz="2000" b="1" dirty="0" smtClean="0">
                <a:solidFill>
                  <a:srgbClr val="000000"/>
                </a:solidFill>
                <a:latin typeface="Verdana" panose="020B0604030504040204" pitchFamily="34" charset="0"/>
                <a:ea typeface="+mn-ea"/>
                <a:cs typeface="+mn-cs"/>
              </a:rPr>
              <a:t> </a:t>
            </a:r>
          </a:p>
          <a:p>
            <a:pPr algn="ctr" defTabSz="914400">
              <a:spcBef>
                <a:spcPts val="100"/>
              </a:spcBef>
            </a:pPr>
            <a:endParaRPr lang="es-ES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</p:txBody>
      </p:sp>
      <p:pic>
        <p:nvPicPr>
          <p:cNvPr id="12" name="Imagen 11" descr="C:\Users\EDGAR AIMACAÑA\Downloads\WhatsApp Image 2023-12-17 at 22.00.04 (23).jpeg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63" r="24998"/>
          <a:stretch/>
        </p:blipFill>
        <p:spPr bwMode="auto">
          <a:xfrm>
            <a:off x="200025" y="1235265"/>
            <a:ext cx="4067175" cy="31757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3060" y="1208119"/>
            <a:ext cx="4049939" cy="31641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724864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1"/>
          <p:cNvSpPr txBox="1">
            <a:spLocks/>
          </p:cNvSpPr>
          <p:nvPr/>
        </p:nvSpPr>
        <p:spPr>
          <a:xfrm>
            <a:off x="645886" y="335871"/>
            <a:ext cx="7620000" cy="95952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 defTabSz="914400">
              <a:spcBef>
                <a:spcPts val="100"/>
              </a:spcBef>
            </a:pPr>
            <a:endParaRPr lang="es-MX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r>
              <a:rPr lang="es-MX" sz="2000" b="1" dirty="0" smtClean="0">
                <a:solidFill>
                  <a:srgbClr val="000000"/>
                </a:solidFill>
                <a:latin typeface="Verdana" panose="020B0604030504040204" pitchFamily="34" charset="0"/>
                <a:ea typeface="+mn-ea"/>
                <a:cs typeface="+mn-cs"/>
              </a:rPr>
              <a:t>ADOQUINADO DE VÍAS - BARRIO </a:t>
            </a:r>
            <a:r>
              <a:rPr lang="es-MX" sz="2000" b="1" dirty="0" err="1" smtClean="0">
                <a:solidFill>
                  <a:srgbClr val="000000"/>
                </a:solidFill>
                <a:latin typeface="Verdana" panose="020B0604030504040204" pitchFamily="34" charset="0"/>
                <a:ea typeface="+mn-ea"/>
                <a:cs typeface="+mn-cs"/>
              </a:rPr>
              <a:t>POALÓ</a:t>
            </a:r>
            <a:r>
              <a:rPr lang="es-MX" sz="2000" b="1" dirty="0" smtClean="0">
                <a:solidFill>
                  <a:srgbClr val="000000"/>
                </a:solidFill>
                <a:latin typeface="Verdana" panose="020B0604030504040204" pitchFamily="34" charset="0"/>
                <a:ea typeface="+mn-ea"/>
                <a:cs typeface="+mn-cs"/>
              </a:rPr>
              <a:t> CENTRO </a:t>
            </a:r>
          </a:p>
          <a:p>
            <a:pPr algn="ctr" defTabSz="914400">
              <a:spcBef>
                <a:spcPts val="100"/>
              </a:spcBef>
            </a:pPr>
            <a:endParaRPr lang="es-MX" sz="2000" b="1" dirty="0" smtClean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MX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MX" sz="2000" b="1" dirty="0" smtClean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MX" sz="2000" b="1" dirty="0" smtClean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MX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MX" sz="2000" b="1" dirty="0" smtClean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marL="342900" indent="-342900" defTabSz="914400">
              <a:spcBef>
                <a:spcPts val="100"/>
              </a:spcBef>
              <a:buFont typeface="Arial" panose="020B0604020202020204" pitchFamily="34" charset="0"/>
              <a:buChar char="•"/>
            </a:pPr>
            <a:endParaRPr lang="es-MX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defTabSz="914400">
              <a:spcBef>
                <a:spcPts val="100"/>
              </a:spcBef>
            </a:pPr>
            <a:endParaRPr lang="es-ES" sz="2000" b="1" dirty="0" smtClean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ES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r>
              <a:rPr lang="es-ES" sz="2000" b="1" dirty="0" smtClean="0">
                <a:solidFill>
                  <a:srgbClr val="000000"/>
                </a:solidFill>
                <a:latin typeface="Verdana" panose="020B0604030504040204" pitchFamily="34" charset="0"/>
                <a:ea typeface="+mn-ea"/>
                <a:cs typeface="+mn-cs"/>
              </a:rPr>
              <a:t> </a:t>
            </a:r>
          </a:p>
          <a:p>
            <a:pPr algn="ctr" defTabSz="914400">
              <a:spcBef>
                <a:spcPts val="100"/>
              </a:spcBef>
            </a:pPr>
            <a:endParaRPr lang="es-ES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</p:txBody>
      </p:sp>
      <p:sp>
        <p:nvSpPr>
          <p:cNvPr id="9" name="object 6"/>
          <p:cNvSpPr/>
          <p:nvPr/>
        </p:nvSpPr>
        <p:spPr>
          <a:xfrm>
            <a:off x="4800600" y="5547654"/>
            <a:ext cx="4172858" cy="8749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algn="r"/>
            <a:endParaRPr lang="es-EC" dirty="0"/>
          </a:p>
          <a:p>
            <a:pPr algn="ctr"/>
            <a:r>
              <a:rPr lang="es-EC" dirty="0" smtClean="0">
                <a:solidFill>
                  <a:srgbClr val="000000"/>
                </a:solidFill>
                <a:latin typeface="Verdana" panose="020B0604030504040204" pitchFamily="34" charset="0"/>
              </a:rPr>
              <a:t>MONTO: $</a:t>
            </a:r>
            <a:r>
              <a:rPr lang="es-EC" b="1" dirty="0"/>
              <a:t>27000.00</a:t>
            </a:r>
          </a:p>
        </p:txBody>
      </p:sp>
      <p:sp>
        <p:nvSpPr>
          <p:cNvPr id="6" name="Título 1"/>
          <p:cNvSpPr txBox="1">
            <a:spLocks/>
          </p:cNvSpPr>
          <p:nvPr/>
        </p:nvSpPr>
        <p:spPr>
          <a:xfrm>
            <a:off x="200025" y="4488505"/>
            <a:ext cx="1485900" cy="27348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 defTabSz="914400">
              <a:spcBef>
                <a:spcPts val="100"/>
              </a:spcBef>
            </a:pPr>
            <a:r>
              <a:rPr lang="es-MX" sz="2000" b="1" dirty="0" smtClean="0">
                <a:solidFill>
                  <a:srgbClr val="000000"/>
                </a:solidFill>
                <a:latin typeface="Verdana" panose="020B0604030504040204" pitchFamily="34" charset="0"/>
                <a:ea typeface="+mn-ea"/>
                <a:cs typeface="+mn-cs"/>
              </a:rPr>
              <a:t>ANTES</a:t>
            </a:r>
            <a:endParaRPr lang="es-MX" sz="4400" b="1" dirty="0" smtClean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MX" sz="2000" b="1" dirty="0" smtClean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MX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MX" sz="2000" b="1" dirty="0" smtClean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MX" sz="2000" b="1" dirty="0" smtClean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MX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MX" sz="2000" b="1" dirty="0" smtClean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marL="342900" indent="-342900" defTabSz="914400">
              <a:spcBef>
                <a:spcPts val="100"/>
              </a:spcBef>
              <a:buFont typeface="Arial" panose="020B0604020202020204" pitchFamily="34" charset="0"/>
              <a:buChar char="•"/>
            </a:pPr>
            <a:endParaRPr lang="es-MX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marL="342900" indent="-342900" defTabSz="914400">
              <a:spcBef>
                <a:spcPts val="100"/>
              </a:spcBef>
              <a:buFont typeface="Arial" panose="020B0604020202020204" pitchFamily="34" charset="0"/>
              <a:buChar char="•"/>
            </a:pPr>
            <a:endParaRPr lang="es-ES" sz="2000" b="1" dirty="0" smtClean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ES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r>
              <a:rPr lang="es-ES" sz="2000" b="1" dirty="0" smtClean="0">
                <a:solidFill>
                  <a:srgbClr val="000000"/>
                </a:solidFill>
                <a:latin typeface="Verdana" panose="020B0604030504040204" pitchFamily="34" charset="0"/>
                <a:ea typeface="+mn-ea"/>
                <a:cs typeface="+mn-cs"/>
              </a:rPr>
              <a:t> </a:t>
            </a:r>
          </a:p>
          <a:p>
            <a:pPr algn="ctr" defTabSz="914400">
              <a:spcBef>
                <a:spcPts val="100"/>
              </a:spcBef>
            </a:pPr>
            <a:endParaRPr lang="es-ES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</p:txBody>
      </p:sp>
      <p:graphicFrame>
        <p:nvGraphicFramePr>
          <p:cNvPr id="11" name="Tabla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5999101"/>
              </p:ext>
            </p:extLst>
          </p:nvPr>
        </p:nvGraphicFramePr>
        <p:xfrm>
          <a:off x="301868" y="5276080"/>
          <a:ext cx="4041532" cy="1201968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4041532"/>
              </a:tblGrid>
              <a:tr h="153779">
                <a:tc>
                  <a:txBody>
                    <a:bodyPr/>
                    <a:lstStyle/>
                    <a:p>
                      <a:pPr marL="171450" indent="-171450" algn="l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100" dirty="0" err="1">
                          <a:effectLst/>
                        </a:rPr>
                        <a:t>Calle</a:t>
                      </a:r>
                      <a:r>
                        <a:rPr lang="en-US" sz="1100" dirty="0">
                          <a:effectLst/>
                        </a:rPr>
                        <a:t> 19 de </a:t>
                      </a:r>
                      <a:r>
                        <a:rPr lang="en-US" sz="1100" dirty="0" err="1">
                          <a:effectLst/>
                        </a:rPr>
                        <a:t>Marzo</a:t>
                      </a:r>
                      <a:r>
                        <a:rPr lang="en-US" sz="1100" dirty="0">
                          <a:effectLst/>
                        </a:rPr>
                        <a:t> (</a:t>
                      </a:r>
                      <a:r>
                        <a:rPr lang="en-US" sz="1100" dirty="0" err="1">
                          <a:effectLst/>
                        </a:rPr>
                        <a:t>T1</a:t>
                      </a:r>
                      <a:r>
                        <a:rPr lang="en-US" sz="1100" dirty="0">
                          <a:effectLst/>
                        </a:rPr>
                        <a:t>)</a:t>
                      </a:r>
                      <a:endParaRPr lang="es-EC" sz="1100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153779">
                <a:tc>
                  <a:txBody>
                    <a:bodyPr/>
                    <a:lstStyle/>
                    <a:p>
                      <a:pPr marL="171450" indent="-171450" algn="l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100" dirty="0" err="1">
                          <a:effectLst/>
                        </a:rPr>
                        <a:t>Calle</a:t>
                      </a:r>
                      <a:r>
                        <a:rPr lang="en-US" sz="1100" dirty="0">
                          <a:effectLst/>
                        </a:rPr>
                        <a:t> 19 de </a:t>
                      </a:r>
                      <a:r>
                        <a:rPr lang="en-US" sz="1100" dirty="0" err="1">
                          <a:effectLst/>
                        </a:rPr>
                        <a:t>Marzo</a:t>
                      </a:r>
                      <a:r>
                        <a:rPr lang="en-US" sz="1100" dirty="0">
                          <a:effectLst/>
                        </a:rPr>
                        <a:t> (</a:t>
                      </a:r>
                      <a:r>
                        <a:rPr lang="en-US" sz="1100" dirty="0" err="1">
                          <a:effectLst/>
                        </a:rPr>
                        <a:t>T2</a:t>
                      </a:r>
                      <a:r>
                        <a:rPr lang="en-US" sz="1100" dirty="0">
                          <a:effectLst/>
                        </a:rPr>
                        <a:t>)</a:t>
                      </a:r>
                      <a:endParaRPr lang="es-EC" sz="1100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153779">
                <a:tc>
                  <a:txBody>
                    <a:bodyPr/>
                    <a:lstStyle/>
                    <a:p>
                      <a:pPr marL="171450" indent="-171450" algn="l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100" dirty="0" err="1" smtClean="0">
                          <a:effectLst/>
                        </a:rPr>
                        <a:t>Calle</a:t>
                      </a:r>
                      <a:r>
                        <a:rPr lang="en-US" sz="1100" dirty="0" smtClean="0">
                          <a:effectLst/>
                        </a:rPr>
                        <a:t> </a:t>
                      </a:r>
                      <a:r>
                        <a:rPr lang="en-US" sz="1100" dirty="0" err="1">
                          <a:effectLst/>
                        </a:rPr>
                        <a:t>Ruperto</a:t>
                      </a:r>
                      <a:r>
                        <a:rPr lang="en-US" sz="1100" dirty="0">
                          <a:effectLst/>
                        </a:rPr>
                        <a:t> </a:t>
                      </a:r>
                      <a:r>
                        <a:rPr lang="en-US" sz="1100" dirty="0" err="1">
                          <a:effectLst/>
                        </a:rPr>
                        <a:t>Reinoso</a:t>
                      </a:r>
                      <a:endParaRPr lang="es-EC" sz="1100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65704">
                <a:tc>
                  <a:txBody>
                    <a:bodyPr/>
                    <a:lstStyle/>
                    <a:p>
                      <a:pPr marL="171450" indent="-171450" algn="l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s-ES" sz="1100" dirty="0" smtClean="0">
                          <a:effectLst/>
                        </a:rPr>
                        <a:t>Calle </a:t>
                      </a:r>
                      <a:r>
                        <a:rPr lang="es-ES" sz="1100" dirty="0">
                          <a:effectLst/>
                        </a:rPr>
                        <a:t>S/N del cementerio (</a:t>
                      </a:r>
                      <a:r>
                        <a:rPr lang="es-ES" sz="1100" dirty="0" err="1">
                          <a:effectLst/>
                        </a:rPr>
                        <a:t>T1</a:t>
                      </a:r>
                      <a:r>
                        <a:rPr lang="es-ES" sz="1100" dirty="0">
                          <a:effectLst/>
                        </a:rPr>
                        <a:t>)</a:t>
                      </a:r>
                      <a:endParaRPr lang="es-EC" sz="1100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65704">
                <a:tc>
                  <a:txBody>
                    <a:bodyPr/>
                    <a:lstStyle/>
                    <a:p>
                      <a:pPr marL="171450" indent="-171450" algn="l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s-ES" sz="1100" dirty="0" smtClean="0">
                          <a:effectLst/>
                        </a:rPr>
                        <a:t>Calle </a:t>
                      </a:r>
                      <a:r>
                        <a:rPr lang="es-ES" sz="1100" dirty="0">
                          <a:effectLst/>
                        </a:rPr>
                        <a:t>S/N del cementerio (</a:t>
                      </a:r>
                      <a:r>
                        <a:rPr lang="es-ES" sz="1100" dirty="0" err="1">
                          <a:effectLst/>
                        </a:rPr>
                        <a:t>T2</a:t>
                      </a:r>
                      <a:r>
                        <a:rPr lang="es-ES" sz="1100" dirty="0">
                          <a:effectLst/>
                        </a:rPr>
                        <a:t>)</a:t>
                      </a:r>
                      <a:endParaRPr lang="es-EC" sz="1100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153779">
                <a:tc>
                  <a:txBody>
                    <a:bodyPr/>
                    <a:lstStyle/>
                    <a:p>
                      <a:pPr marL="171450" indent="-171450" algn="l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100" dirty="0" err="1" smtClean="0">
                          <a:effectLst/>
                        </a:rPr>
                        <a:t>Calle</a:t>
                      </a:r>
                      <a:r>
                        <a:rPr lang="en-US" sz="1100" dirty="0" smtClean="0">
                          <a:effectLst/>
                        </a:rPr>
                        <a:t> </a:t>
                      </a:r>
                      <a:r>
                        <a:rPr lang="en-US" sz="1100" dirty="0" err="1">
                          <a:effectLst/>
                        </a:rPr>
                        <a:t>Señor</a:t>
                      </a:r>
                      <a:r>
                        <a:rPr lang="en-US" sz="1100" dirty="0">
                          <a:effectLst/>
                        </a:rPr>
                        <a:t> de </a:t>
                      </a:r>
                      <a:r>
                        <a:rPr lang="en-US" sz="1100" dirty="0" err="1">
                          <a:effectLst/>
                        </a:rPr>
                        <a:t>Maca</a:t>
                      </a:r>
                      <a:endParaRPr lang="es-EC" sz="1100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13" name="Título 1"/>
          <p:cNvSpPr txBox="1">
            <a:spLocks/>
          </p:cNvSpPr>
          <p:nvPr/>
        </p:nvSpPr>
        <p:spPr>
          <a:xfrm>
            <a:off x="6096000" y="4411017"/>
            <a:ext cx="2590800" cy="5334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 defTabSz="914400">
              <a:spcBef>
                <a:spcPts val="100"/>
              </a:spcBef>
            </a:pPr>
            <a:r>
              <a:rPr lang="es-MX" sz="1400" b="1" dirty="0" smtClean="0">
                <a:solidFill>
                  <a:srgbClr val="000000"/>
                </a:solidFill>
                <a:latin typeface="Verdana" panose="020B0604030504040204" pitchFamily="34" charset="0"/>
                <a:ea typeface="+mn-ea"/>
                <a:cs typeface="+mn-cs"/>
              </a:rPr>
              <a:t>CALLE S/N DEL CEMENTERIO (</a:t>
            </a:r>
            <a:r>
              <a:rPr lang="es-MX" sz="1400" b="1" dirty="0" err="1" smtClean="0">
                <a:solidFill>
                  <a:srgbClr val="000000"/>
                </a:solidFill>
                <a:latin typeface="Verdana" panose="020B0604030504040204" pitchFamily="34" charset="0"/>
                <a:ea typeface="+mn-ea"/>
                <a:cs typeface="+mn-cs"/>
              </a:rPr>
              <a:t>T2</a:t>
            </a:r>
            <a:r>
              <a:rPr lang="es-MX" sz="1400" b="1" dirty="0" smtClean="0">
                <a:solidFill>
                  <a:srgbClr val="000000"/>
                </a:solidFill>
                <a:latin typeface="Verdana" panose="020B0604030504040204" pitchFamily="34" charset="0"/>
                <a:ea typeface="+mn-ea"/>
                <a:cs typeface="+mn-cs"/>
              </a:rPr>
              <a:t>)</a:t>
            </a:r>
          </a:p>
          <a:p>
            <a:pPr algn="ctr" defTabSz="914400">
              <a:spcBef>
                <a:spcPts val="100"/>
              </a:spcBef>
            </a:pPr>
            <a:r>
              <a:rPr lang="es-MX" sz="2000" b="1" dirty="0" smtClean="0">
                <a:solidFill>
                  <a:srgbClr val="000000"/>
                </a:solidFill>
                <a:latin typeface="Verdana" panose="020B0604030504040204" pitchFamily="34" charset="0"/>
                <a:ea typeface="+mn-ea"/>
                <a:cs typeface="+mn-cs"/>
              </a:rPr>
              <a:t> </a:t>
            </a:r>
            <a:endParaRPr lang="es-MX" sz="4400" b="1" dirty="0" smtClean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MX" sz="2000" b="1" dirty="0" smtClean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MX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MX" sz="2000" b="1" dirty="0" smtClean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MX" sz="2000" b="1" dirty="0" smtClean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MX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MX" sz="2000" b="1" dirty="0" smtClean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marL="342900" indent="-342900" defTabSz="914400">
              <a:spcBef>
                <a:spcPts val="100"/>
              </a:spcBef>
              <a:buFont typeface="Arial" panose="020B0604020202020204" pitchFamily="34" charset="0"/>
              <a:buChar char="•"/>
            </a:pPr>
            <a:endParaRPr lang="es-MX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marL="342900" indent="-342900" defTabSz="914400">
              <a:spcBef>
                <a:spcPts val="100"/>
              </a:spcBef>
              <a:buFont typeface="Arial" panose="020B0604020202020204" pitchFamily="34" charset="0"/>
              <a:buChar char="•"/>
            </a:pPr>
            <a:endParaRPr lang="es-ES" sz="2000" b="1" dirty="0" smtClean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ES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r>
              <a:rPr lang="es-ES" sz="2000" b="1" dirty="0" smtClean="0">
                <a:solidFill>
                  <a:srgbClr val="000000"/>
                </a:solidFill>
                <a:latin typeface="Verdana" panose="020B0604030504040204" pitchFamily="34" charset="0"/>
                <a:ea typeface="+mn-ea"/>
                <a:cs typeface="+mn-cs"/>
              </a:rPr>
              <a:t> </a:t>
            </a:r>
          </a:p>
          <a:p>
            <a:pPr algn="ctr" defTabSz="914400">
              <a:spcBef>
                <a:spcPts val="100"/>
              </a:spcBef>
            </a:pPr>
            <a:endParaRPr lang="es-ES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</p:txBody>
      </p:sp>
      <p:sp>
        <p:nvSpPr>
          <p:cNvPr id="14" name="Título 1"/>
          <p:cNvSpPr txBox="1">
            <a:spLocks/>
          </p:cNvSpPr>
          <p:nvPr/>
        </p:nvSpPr>
        <p:spPr>
          <a:xfrm>
            <a:off x="2044425" y="4411692"/>
            <a:ext cx="2222775" cy="42711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 defTabSz="914400">
              <a:spcBef>
                <a:spcPts val="100"/>
              </a:spcBef>
            </a:pPr>
            <a:r>
              <a:rPr lang="es-MX" sz="1400" b="1" dirty="0" smtClean="0">
                <a:solidFill>
                  <a:srgbClr val="000000"/>
                </a:solidFill>
                <a:latin typeface="Verdana" panose="020B0604030504040204" pitchFamily="34" charset="0"/>
                <a:ea typeface="+mn-ea"/>
                <a:cs typeface="+mn-cs"/>
              </a:rPr>
              <a:t>CALLE S/N DEL CEMENTERIO (</a:t>
            </a:r>
            <a:r>
              <a:rPr lang="es-MX" sz="1400" b="1" dirty="0" err="1" smtClean="0">
                <a:solidFill>
                  <a:srgbClr val="000000"/>
                </a:solidFill>
                <a:latin typeface="Verdana" panose="020B0604030504040204" pitchFamily="34" charset="0"/>
                <a:ea typeface="+mn-ea"/>
                <a:cs typeface="+mn-cs"/>
              </a:rPr>
              <a:t>T2</a:t>
            </a:r>
            <a:r>
              <a:rPr lang="es-MX" sz="1400" b="1" dirty="0" smtClean="0">
                <a:solidFill>
                  <a:srgbClr val="000000"/>
                </a:solidFill>
                <a:latin typeface="Verdana" panose="020B0604030504040204" pitchFamily="34" charset="0"/>
                <a:ea typeface="+mn-ea"/>
                <a:cs typeface="+mn-cs"/>
              </a:rPr>
              <a:t>)</a:t>
            </a:r>
          </a:p>
          <a:p>
            <a:pPr algn="ctr" defTabSz="914400">
              <a:spcBef>
                <a:spcPts val="100"/>
              </a:spcBef>
            </a:pPr>
            <a:endParaRPr lang="es-MX" sz="2000" b="1" dirty="0" smtClean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MX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MX" sz="2000" b="1" dirty="0" smtClean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MX" sz="2000" b="1" dirty="0" smtClean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MX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MX" sz="2000" b="1" dirty="0" smtClean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marL="342900" indent="-342900" defTabSz="914400">
              <a:spcBef>
                <a:spcPts val="100"/>
              </a:spcBef>
              <a:buFont typeface="Arial" panose="020B0604020202020204" pitchFamily="34" charset="0"/>
              <a:buChar char="•"/>
            </a:pPr>
            <a:endParaRPr lang="es-MX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marL="342900" indent="-342900" defTabSz="914400">
              <a:spcBef>
                <a:spcPts val="100"/>
              </a:spcBef>
              <a:buFont typeface="Arial" panose="020B0604020202020204" pitchFamily="34" charset="0"/>
              <a:buChar char="•"/>
            </a:pPr>
            <a:endParaRPr lang="es-ES" sz="2000" b="1" dirty="0" smtClean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ES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r>
              <a:rPr lang="es-ES" sz="2000" b="1" dirty="0" smtClean="0">
                <a:solidFill>
                  <a:srgbClr val="000000"/>
                </a:solidFill>
                <a:latin typeface="Verdana" panose="020B0604030504040204" pitchFamily="34" charset="0"/>
                <a:ea typeface="+mn-ea"/>
                <a:cs typeface="+mn-cs"/>
              </a:rPr>
              <a:t> </a:t>
            </a:r>
          </a:p>
          <a:p>
            <a:pPr algn="ctr" defTabSz="914400">
              <a:spcBef>
                <a:spcPts val="100"/>
              </a:spcBef>
            </a:pPr>
            <a:endParaRPr lang="es-ES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799" y="1063872"/>
            <a:ext cx="3657601" cy="33075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Imagen 15" descr="C:\Users\EDGAR AIMACAÑA\Downloads\WhatsApp Image 2023-12-17 at 22.00.04 (26).jpeg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27"/>
          <a:stretch/>
        </p:blipFill>
        <p:spPr bwMode="auto">
          <a:xfrm>
            <a:off x="161925" y="1036468"/>
            <a:ext cx="4181475" cy="338538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9" name="Título 1"/>
          <p:cNvSpPr txBox="1">
            <a:spLocks/>
          </p:cNvSpPr>
          <p:nvPr/>
        </p:nvSpPr>
        <p:spPr>
          <a:xfrm>
            <a:off x="4724828" y="4488505"/>
            <a:ext cx="1523572" cy="22284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 defTabSz="914400">
              <a:spcBef>
                <a:spcPts val="100"/>
              </a:spcBef>
            </a:pPr>
            <a:r>
              <a:rPr lang="es-MX" sz="2000" b="1" dirty="0">
                <a:solidFill>
                  <a:srgbClr val="000000"/>
                </a:solidFill>
                <a:latin typeface="Verdana" panose="020B0604030504040204" pitchFamily="34" charset="0"/>
                <a:ea typeface="+mn-ea"/>
                <a:cs typeface="+mn-cs"/>
              </a:rPr>
              <a:t>DESPUÉS</a:t>
            </a:r>
          </a:p>
          <a:p>
            <a:pPr algn="ctr" defTabSz="914400">
              <a:spcBef>
                <a:spcPts val="100"/>
              </a:spcBef>
            </a:pPr>
            <a:endParaRPr lang="es-MX" sz="2000" b="1" dirty="0" smtClean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MX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MX" sz="2000" b="1" dirty="0" smtClean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MX" sz="2000" b="1" dirty="0" smtClean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MX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MX" sz="2000" b="1" dirty="0" smtClean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marL="342900" indent="-342900" defTabSz="914400">
              <a:spcBef>
                <a:spcPts val="100"/>
              </a:spcBef>
              <a:buFont typeface="Arial" panose="020B0604020202020204" pitchFamily="34" charset="0"/>
              <a:buChar char="•"/>
            </a:pPr>
            <a:endParaRPr lang="es-MX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marL="342900" indent="-342900" defTabSz="914400">
              <a:spcBef>
                <a:spcPts val="100"/>
              </a:spcBef>
              <a:buFont typeface="Arial" panose="020B0604020202020204" pitchFamily="34" charset="0"/>
              <a:buChar char="•"/>
            </a:pPr>
            <a:endParaRPr lang="es-ES" sz="2000" b="1" dirty="0" smtClean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ES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r>
              <a:rPr lang="es-ES" sz="2000" b="1" dirty="0" smtClean="0">
                <a:solidFill>
                  <a:srgbClr val="000000"/>
                </a:solidFill>
                <a:latin typeface="Verdana" panose="020B0604030504040204" pitchFamily="34" charset="0"/>
                <a:ea typeface="+mn-ea"/>
                <a:cs typeface="+mn-cs"/>
              </a:rPr>
              <a:t> </a:t>
            </a:r>
          </a:p>
          <a:p>
            <a:pPr algn="ctr" defTabSz="914400">
              <a:spcBef>
                <a:spcPts val="100"/>
              </a:spcBef>
            </a:pPr>
            <a:endParaRPr lang="es-ES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41817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1"/>
          <p:cNvSpPr txBox="1">
            <a:spLocks/>
          </p:cNvSpPr>
          <p:nvPr/>
        </p:nvSpPr>
        <p:spPr>
          <a:xfrm>
            <a:off x="645886" y="335871"/>
            <a:ext cx="7620000" cy="95952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 defTabSz="914400">
              <a:spcBef>
                <a:spcPts val="100"/>
              </a:spcBef>
            </a:pPr>
            <a:endParaRPr lang="es-MX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r>
              <a:rPr lang="es-MX" sz="2000" b="1" dirty="0" smtClean="0">
                <a:solidFill>
                  <a:srgbClr val="000000"/>
                </a:solidFill>
                <a:latin typeface="Verdana" panose="020B0604030504040204" pitchFamily="34" charset="0"/>
                <a:ea typeface="+mn-ea"/>
                <a:cs typeface="+mn-cs"/>
              </a:rPr>
              <a:t>ADOQUINADO DE VÍAS - BARRIO </a:t>
            </a:r>
            <a:r>
              <a:rPr lang="es-MX" sz="2000" b="1" dirty="0" err="1" smtClean="0">
                <a:solidFill>
                  <a:srgbClr val="000000"/>
                </a:solidFill>
                <a:latin typeface="Verdana" panose="020B0604030504040204" pitchFamily="34" charset="0"/>
                <a:ea typeface="+mn-ea"/>
                <a:cs typeface="+mn-cs"/>
              </a:rPr>
              <a:t>POALÓ</a:t>
            </a:r>
            <a:r>
              <a:rPr lang="es-MX" sz="2000" b="1" dirty="0" smtClean="0">
                <a:solidFill>
                  <a:srgbClr val="000000"/>
                </a:solidFill>
                <a:latin typeface="Verdana" panose="020B0604030504040204" pitchFamily="34" charset="0"/>
                <a:ea typeface="+mn-ea"/>
                <a:cs typeface="+mn-cs"/>
              </a:rPr>
              <a:t> CENTRO </a:t>
            </a:r>
          </a:p>
          <a:p>
            <a:pPr algn="ctr" defTabSz="914400">
              <a:spcBef>
                <a:spcPts val="100"/>
              </a:spcBef>
            </a:pPr>
            <a:endParaRPr lang="es-MX" sz="2000" b="1" dirty="0" smtClean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MX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MX" sz="2000" b="1" dirty="0" smtClean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MX" sz="2000" b="1" dirty="0" smtClean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MX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MX" sz="2000" b="1" dirty="0" smtClean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marL="342900" indent="-342900" defTabSz="914400">
              <a:spcBef>
                <a:spcPts val="100"/>
              </a:spcBef>
              <a:buFont typeface="Arial" panose="020B0604020202020204" pitchFamily="34" charset="0"/>
              <a:buChar char="•"/>
            </a:pPr>
            <a:endParaRPr lang="es-MX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defTabSz="914400">
              <a:spcBef>
                <a:spcPts val="100"/>
              </a:spcBef>
            </a:pPr>
            <a:endParaRPr lang="es-ES" sz="2000" b="1" dirty="0" smtClean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ES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r>
              <a:rPr lang="es-ES" sz="2000" b="1" dirty="0" smtClean="0">
                <a:solidFill>
                  <a:srgbClr val="000000"/>
                </a:solidFill>
                <a:latin typeface="Verdana" panose="020B0604030504040204" pitchFamily="34" charset="0"/>
                <a:ea typeface="+mn-ea"/>
                <a:cs typeface="+mn-cs"/>
              </a:rPr>
              <a:t> </a:t>
            </a:r>
          </a:p>
          <a:p>
            <a:pPr algn="ctr" defTabSz="914400">
              <a:spcBef>
                <a:spcPts val="100"/>
              </a:spcBef>
            </a:pPr>
            <a:endParaRPr lang="es-ES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</p:txBody>
      </p:sp>
      <p:sp>
        <p:nvSpPr>
          <p:cNvPr id="9" name="object 6"/>
          <p:cNvSpPr/>
          <p:nvPr/>
        </p:nvSpPr>
        <p:spPr>
          <a:xfrm>
            <a:off x="4800600" y="5547654"/>
            <a:ext cx="4172858" cy="8749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algn="r"/>
            <a:endParaRPr lang="es-EC" dirty="0"/>
          </a:p>
          <a:p>
            <a:pPr algn="ctr"/>
            <a:r>
              <a:rPr lang="es-EC" dirty="0" smtClean="0">
                <a:solidFill>
                  <a:srgbClr val="000000"/>
                </a:solidFill>
                <a:latin typeface="Verdana" panose="020B0604030504040204" pitchFamily="34" charset="0"/>
              </a:rPr>
              <a:t>MONTO: $</a:t>
            </a:r>
            <a:r>
              <a:rPr lang="es-EC" b="1" dirty="0"/>
              <a:t>27000.00</a:t>
            </a:r>
          </a:p>
        </p:txBody>
      </p:sp>
      <p:sp>
        <p:nvSpPr>
          <p:cNvPr id="6" name="Título 1"/>
          <p:cNvSpPr txBox="1">
            <a:spLocks/>
          </p:cNvSpPr>
          <p:nvPr/>
        </p:nvSpPr>
        <p:spPr>
          <a:xfrm>
            <a:off x="200025" y="4488505"/>
            <a:ext cx="1485900" cy="27348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 defTabSz="914400">
              <a:spcBef>
                <a:spcPts val="100"/>
              </a:spcBef>
            </a:pPr>
            <a:r>
              <a:rPr lang="es-MX" sz="2000" b="1" dirty="0" smtClean="0">
                <a:solidFill>
                  <a:srgbClr val="000000"/>
                </a:solidFill>
                <a:latin typeface="Verdana" panose="020B0604030504040204" pitchFamily="34" charset="0"/>
                <a:ea typeface="+mn-ea"/>
                <a:cs typeface="+mn-cs"/>
              </a:rPr>
              <a:t>ANTES</a:t>
            </a:r>
            <a:endParaRPr lang="es-MX" sz="4400" b="1" dirty="0" smtClean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MX" sz="2000" b="1" dirty="0" smtClean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MX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MX" sz="2000" b="1" dirty="0" smtClean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MX" sz="2000" b="1" dirty="0" smtClean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MX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MX" sz="2000" b="1" dirty="0" smtClean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marL="342900" indent="-342900" defTabSz="914400">
              <a:spcBef>
                <a:spcPts val="100"/>
              </a:spcBef>
              <a:buFont typeface="Arial" panose="020B0604020202020204" pitchFamily="34" charset="0"/>
              <a:buChar char="•"/>
            </a:pPr>
            <a:endParaRPr lang="es-MX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marL="342900" indent="-342900" defTabSz="914400">
              <a:spcBef>
                <a:spcPts val="100"/>
              </a:spcBef>
              <a:buFont typeface="Arial" panose="020B0604020202020204" pitchFamily="34" charset="0"/>
              <a:buChar char="•"/>
            </a:pPr>
            <a:endParaRPr lang="es-ES" sz="2000" b="1" dirty="0" smtClean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ES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r>
              <a:rPr lang="es-ES" sz="2000" b="1" dirty="0" smtClean="0">
                <a:solidFill>
                  <a:srgbClr val="000000"/>
                </a:solidFill>
                <a:latin typeface="Verdana" panose="020B0604030504040204" pitchFamily="34" charset="0"/>
                <a:ea typeface="+mn-ea"/>
                <a:cs typeface="+mn-cs"/>
              </a:rPr>
              <a:t> </a:t>
            </a:r>
          </a:p>
          <a:p>
            <a:pPr algn="ctr" defTabSz="914400">
              <a:spcBef>
                <a:spcPts val="100"/>
              </a:spcBef>
            </a:pPr>
            <a:endParaRPr lang="es-ES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</p:txBody>
      </p:sp>
      <p:graphicFrame>
        <p:nvGraphicFramePr>
          <p:cNvPr id="11" name="Tabla 10"/>
          <p:cNvGraphicFramePr>
            <a:graphicFrameLocks noGrp="1"/>
          </p:cNvGraphicFramePr>
          <p:nvPr/>
        </p:nvGraphicFramePr>
        <p:xfrm>
          <a:off x="301868" y="5276080"/>
          <a:ext cx="4041532" cy="1201968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4041532"/>
              </a:tblGrid>
              <a:tr h="153779">
                <a:tc>
                  <a:txBody>
                    <a:bodyPr/>
                    <a:lstStyle/>
                    <a:p>
                      <a:pPr marL="171450" indent="-171450" algn="l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100" dirty="0" err="1">
                          <a:effectLst/>
                        </a:rPr>
                        <a:t>Calle</a:t>
                      </a:r>
                      <a:r>
                        <a:rPr lang="en-US" sz="1100" dirty="0">
                          <a:effectLst/>
                        </a:rPr>
                        <a:t> 19 de </a:t>
                      </a:r>
                      <a:r>
                        <a:rPr lang="en-US" sz="1100" dirty="0" err="1">
                          <a:effectLst/>
                        </a:rPr>
                        <a:t>Marzo</a:t>
                      </a:r>
                      <a:r>
                        <a:rPr lang="en-US" sz="1100" dirty="0">
                          <a:effectLst/>
                        </a:rPr>
                        <a:t> (</a:t>
                      </a:r>
                      <a:r>
                        <a:rPr lang="en-US" sz="1100" dirty="0" err="1">
                          <a:effectLst/>
                        </a:rPr>
                        <a:t>T1</a:t>
                      </a:r>
                      <a:r>
                        <a:rPr lang="en-US" sz="1100" dirty="0">
                          <a:effectLst/>
                        </a:rPr>
                        <a:t>)</a:t>
                      </a:r>
                      <a:endParaRPr lang="es-EC" sz="1100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153779">
                <a:tc>
                  <a:txBody>
                    <a:bodyPr/>
                    <a:lstStyle/>
                    <a:p>
                      <a:pPr marL="171450" indent="-171450" algn="l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100" dirty="0" err="1">
                          <a:effectLst/>
                        </a:rPr>
                        <a:t>Calle</a:t>
                      </a:r>
                      <a:r>
                        <a:rPr lang="en-US" sz="1100" dirty="0">
                          <a:effectLst/>
                        </a:rPr>
                        <a:t> 19 de </a:t>
                      </a:r>
                      <a:r>
                        <a:rPr lang="en-US" sz="1100" dirty="0" err="1">
                          <a:effectLst/>
                        </a:rPr>
                        <a:t>Marzo</a:t>
                      </a:r>
                      <a:r>
                        <a:rPr lang="en-US" sz="1100" dirty="0">
                          <a:effectLst/>
                        </a:rPr>
                        <a:t> (</a:t>
                      </a:r>
                      <a:r>
                        <a:rPr lang="en-US" sz="1100" dirty="0" err="1">
                          <a:effectLst/>
                        </a:rPr>
                        <a:t>T2</a:t>
                      </a:r>
                      <a:r>
                        <a:rPr lang="en-US" sz="1100" dirty="0">
                          <a:effectLst/>
                        </a:rPr>
                        <a:t>)</a:t>
                      </a:r>
                      <a:endParaRPr lang="es-EC" sz="1100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153779">
                <a:tc>
                  <a:txBody>
                    <a:bodyPr/>
                    <a:lstStyle/>
                    <a:p>
                      <a:pPr marL="171450" indent="-171450" algn="l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100" dirty="0" err="1" smtClean="0">
                          <a:effectLst/>
                        </a:rPr>
                        <a:t>Calle</a:t>
                      </a:r>
                      <a:r>
                        <a:rPr lang="en-US" sz="1100" dirty="0" smtClean="0">
                          <a:effectLst/>
                        </a:rPr>
                        <a:t> </a:t>
                      </a:r>
                      <a:r>
                        <a:rPr lang="en-US" sz="1100" dirty="0" err="1">
                          <a:effectLst/>
                        </a:rPr>
                        <a:t>Ruperto</a:t>
                      </a:r>
                      <a:r>
                        <a:rPr lang="en-US" sz="1100" dirty="0">
                          <a:effectLst/>
                        </a:rPr>
                        <a:t> </a:t>
                      </a:r>
                      <a:r>
                        <a:rPr lang="en-US" sz="1100" dirty="0" err="1">
                          <a:effectLst/>
                        </a:rPr>
                        <a:t>Reinoso</a:t>
                      </a:r>
                      <a:endParaRPr lang="es-EC" sz="1100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65704">
                <a:tc>
                  <a:txBody>
                    <a:bodyPr/>
                    <a:lstStyle/>
                    <a:p>
                      <a:pPr marL="171450" indent="-171450" algn="l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s-ES" sz="1100" dirty="0" smtClean="0">
                          <a:effectLst/>
                        </a:rPr>
                        <a:t>Calle </a:t>
                      </a:r>
                      <a:r>
                        <a:rPr lang="es-ES" sz="1100" dirty="0">
                          <a:effectLst/>
                        </a:rPr>
                        <a:t>S/N del cementerio (</a:t>
                      </a:r>
                      <a:r>
                        <a:rPr lang="es-ES" sz="1100" dirty="0" err="1">
                          <a:effectLst/>
                        </a:rPr>
                        <a:t>T1</a:t>
                      </a:r>
                      <a:r>
                        <a:rPr lang="es-ES" sz="1100" dirty="0">
                          <a:effectLst/>
                        </a:rPr>
                        <a:t>)</a:t>
                      </a:r>
                      <a:endParaRPr lang="es-EC" sz="1100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65704">
                <a:tc>
                  <a:txBody>
                    <a:bodyPr/>
                    <a:lstStyle/>
                    <a:p>
                      <a:pPr marL="171450" indent="-171450" algn="l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s-ES" sz="1100" dirty="0" smtClean="0">
                          <a:effectLst/>
                        </a:rPr>
                        <a:t>Calle </a:t>
                      </a:r>
                      <a:r>
                        <a:rPr lang="es-ES" sz="1100" dirty="0">
                          <a:effectLst/>
                        </a:rPr>
                        <a:t>S/N del cementerio (</a:t>
                      </a:r>
                      <a:r>
                        <a:rPr lang="es-ES" sz="1100" dirty="0" err="1">
                          <a:effectLst/>
                        </a:rPr>
                        <a:t>T2</a:t>
                      </a:r>
                      <a:r>
                        <a:rPr lang="es-ES" sz="1100" dirty="0">
                          <a:effectLst/>
                        </a:rPr>
                        <a:t>)</a:t>
                      </a:r>
                      <a:endParaRPr lang="es-EC" sz="1100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153779">
                <a:tc>
                  <a:txBody>
                    <a:bodyPr/>
                    <a:lstStyle/>
                    <a:p>
                      <a:pPr marL="171450" indent="-171450" algn="l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100" dirty="0" err="1" smtClean="0">
                          <a:effectLst/>
                        </a:rPr>
                        <a:t>Calle</a:t>
                      </a:r>
                      <a:r>
                        <a:rPr lang="en-US" sz="1100" dirty="0" smtClean="0">
                          <a:effectLst/>
                        </a:rPr>
                        <a:t> </a:t>
                      </a:r>
                      <a:r>
                        <a:rPr lang="en-US" sz="1100" dirty="0" err="1">
                          <a:effectLst/>
                        </a:rPr>
                        <a:t>Señor</a:t>
                      </a:r>
                      <a:r>
                        <a:rPr lang="en-US" sz="1100" dirty="0">
                          <a:effectLst/>
                        </a:rPr>
                        <a:t> de </a:t>
                      </a:r>
                      <a:r>
                        <a:rPr lang="en-US" sz="1100" dirty="0" err="1">
                          <a:effectLst/>
                        </a:rPr>
                        <a:t>Maca</a:t>
                      </a:r>
                      <a:endParaRPr lang="es-EC" sz="1100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13" name="Título 1"/>
          <p:cNvSpPr txBox="1">
            <a:spLocks/>
          </p:cNvSpPr>
          <p:nvPr/>
        </p:nvSpPr>
        <p:spPr>
          <a:xfrm>
            <a:off x="6382658" y="4495290"/>
            <a:ext cx="2590800" cy="5334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 defTabSz="914400">
              <a:spcBef>
                <a:spcPts val="100"/>
              </a:spcBef>
            </a:pPr>
            <a:r>
              <a:rPr lang="es-MX" sz="1400" b="1" dirty="0">
                <a:solidFill>
                  <a:srgbClr val="000000"/>
                </a:solidFill>
                <a:latin typeface="Verdana" panose="020B0604030504040204" pitchFamily="34" charset="0"/>
              </a:rPr>
              <a:t>CALLE 19 DE MARZO </a:t>
            </a:r>
            <a:endParaRPr lang="es-MX" sz="1400" b="1" dirty="0" smtClean="0">
              <a:solidFill>
                <a:srgbClr val="000000"/>
              </a:solidFill>
              <a:latin typeface="Verdana" panose="020B0604030504040204" pitchFamily="34" charset="0"/>
            </a:endParaRPr>
          </a:p>
          <a:p>
            <a:pPr algn="ctr" defTabSz="914400">
              <a:spcBef>
                <a:spcPts val="100"/>
              </a:spcBef>
            </a:pPr>
            <a:r>
              <a:rPr lang="es-MX" sz="1400" b="1" dirty="0" err="1" smtClean="0">
                <a:solidFill>
                  <a:srgbClr val="000000"/>
                </a:solidFill>
                <a:latin typeface="Verdana" panose="020B0604030504040204" pitchFamily="34" charset="0"/>
              </a:rPr>
              <a:t>T1</a:t>
            </a:r>
            <a:endParaRPr lang="es-MX" sz="1400" b="1" dirty="0">
              <a:solidFill>
                <a:srgbClr val="000000"/>
              </a:solidFill>
              <a:latin typeface="Verdana" panose="020B0604030504040204" pitchFamily="34" charset="0"/>
            </a:endParaRPr>
          </a:p>
          <a:p>
            <a:pPr algn="ctr" defTabSz="914400">
              <a:spcBef>
                <a:spcPts val="100"/>
              </a:spcBef>
            </a:pPr>
            <a:r>
              <a:rPr lang="es-MX" sz="2000" b="1" dirty="0" smtClean="0">
                <a:solidFill>
                  <a:srgbClr val="000000"/>
                </a:solidFill>
                <a:latin typeface="Verdana" panose="020B0604030504040204" pitchFamily="34" charset="0"/>
                <a:ea typeface="+mn-ea"/>
                <a:cs typeface="+mn-cs"/>
              </a:rPr>
              <a:t> </a:t>
            </a:r>
            <a:endParaRPr lang="es-MX" sz="4400" b="1" dirty="0" smtClean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MX" sz="2000" b="1" dirty="0" smtClean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MX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MX" sz="2000" b="1" dirty="0" smtClean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MX" sz="2000" b="1" dirty="0" smtClean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MX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MX" sz="2000" b="1" dirty="0" smtClean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marL="342900" indent="-342900" defTabSz="914400">
              <a:spcBef>
                <a:spcPts val="100"/>
              </a:spcBef>
              <a:buFont typeface="Arial" panose="020B0604020202020204" pitchFamily="34" charset="0"/>
              <a:buChar char="•"/>
            </a:pPr>
            <a:endParaRPr lang="es-MX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marL="342900" indent="-342900" defTabSz="914400">
              <a:spcBef>
                <a:spcPts val="100"/>
              </a:spcBef>
              <a:buFont typeface="Arial" panose="020B0604020202020204" pitchFamily="34" charset="0"/>
              <a:buChar char="•"/>
            </a:pPr>
            <a:endParaRPr lang="es-ES" sz="2000" b="1" dirty="0" smtClean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ES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r>
              <a:rPr lang="es-ES" sz="2000" b="1" dirty="0" smtClean="0">
                <a:solidFill>
                  <a:srgbClr val="000000"/>
                </a:solidFill>
                <a:latin typeface="Verdana" panose="020B0604030504040204" pitchFamily="34" charset="0"/>
                <a:ea typeface="+mn-ea"/>
                <a:cs typeface="+mn-cs"/>
              </a:rPr>
              <a:t> </a:t>
            </a:r>
          </a:p>
          <a:p>
            <a:pPr algn="ctr" defTabSz="914400">
              <a:spcBef>
                <a:spcPts val="100"/>
              </a:spcBef>
            </a:pPr>
            <a:endParaRPr lang="es-ES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</p:txBody>
      </p:sp>
      <p:sp>
        <p:nvSpPr>
          <p:cNvPr id="14" name="Título 1"/>
          <p:cNvSpPr txBox="1">
            <a:spLocks/>
          </p:cNvSpPr>
          <p:nvPr/>
        </p:nvSpPr>
        <p:spPr>
          <a:xfrm>
            <a:off x="1828801" y="4411692"/>
            <a:ext cx="2438400" cy="42711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 defTabSz="914400">
              <a:spcBef>
                <a:spcPts val="100"/>
              </a:spcBef>
            </a:pPr>
            <a:r>
              <a:rPr lang="es-MX" sz="1400" b="1" dirty="0" smtClean="0">
                <a:solidFill>
                  <a:srgbClr val="000000"/>
                </a:solidFill>
                <a:latin typeface="Verdana" panose="020B0604030504040204" pitchFamily="34" charset="0"/>
                <a:ea typeface="+mn-ea"/>
                <a:cs typeface="+mn-cs"/>
              </a:rPr>
              <a:t>CALLE 19 DE MARZO </a:t>
            </a:r>
            <a:r>
              <a:rPr lang="es-MX" sz="1400" b="1" dirty="0" err="1" smtClean="0">
                <a:solidFill>
                  <a:srgbClr val="000000"/>
                </a:solidFill>
                <a:latin typeface="Verdana" panose="020B0604030504040204" pitchFamily="34" charset="0"/>
                <a:ea typeface="+mn-ea"/>
                <a:cs typeface="+mn-cs"/>
              </a:rPr>
              <a:t>T1</a:t>
            </a:r>
            <a:endParaRPr lang="es-MX" sz="1400" b="1" dirty="0" smtClean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MX" sz="2000" b="1" dirty="0" smtClean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MX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MX" sz="2000" b="1" dirty="0" smtClean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MX" sz="2000" b="1" dirty="0" smtClean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MX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MX" sz="2000" b="1" dirty="0" smtClean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marL="342900" indent="-342900" defTabSz="914400">
              <a:spcBef>
                <a:spcPts val="100"/>
              </a:spcBef>
              <a:buFont typeface="Arial" panose="020B0604020202020204" pitchFamily="34" charset="0"/>
              <a:buChar char="•"/>
            </a:pPr>
            <a:endParaRPr lang="es-MX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marL="342900" indent="-342900" defTabSz="914400">
              <a:spcBef>
                <a:spcPts val="100"/>
              </a:spcBef>
              <a:buFont typeface="Arial" panose="020B0604020202020204" pitchFamily="34" charset="0"/>
              <a:buChar char="•"/>
            </a:pPr>
            <a:endParaRPr lang="es-ES" sz="2000" b="1" dirty="0" smtClean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ES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r>
              <a:rPr lang="es-ES" sz="2000" b="1" dirty="0" smtClean="0">
                <a:solidFill>
                  <a:srgbClr val="000000"/>
                </a:solidFill>
                <a:latin typeface="Verdana" panose="020B0604030504040204" pitchFamily="34" charset="0"/>
                <a:ea typeface="+mn-ea"/>
                <a:cs typeface="+mn-cs"/>
              </a:rPr>
              <a:t> </a:t>
            </a:r>
          </a:p>
          <a:p>
            <a:pPr algn="ctr" defTabSz="914400">
              <a:spcBef>
                <a:spcPts val="100"/>
              </a:spcBef>
            </a:pPr>
            <a:endParaRPr lang="es-ES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</p:txBody>
      </p:sp>
      <p:sp>
        <p:nvSpPr>
          <p:cNvPr id="19" name="Título 1"/>
          <p:cNvSpPr txBox="1">
            <a:spLocks/>
          </p:cNvSpPr>
          <p:nvPr/>
        </p:nvSpPr>
        <p:spPr>
          <a:xfrm>
            <a:off x="4724828" y="4488505"/>
            <a:ext cx="1523572" cy="22284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 defTabSz="914400">
              <a:spcBef>
                <a:spcPts val="100"/>
              </a:spcBef>
            </a:pPr>
            <a:r>
              <a:rPr lang="es-MX" sz="2000" b="1" dirty="0">
                <a:solidFill>
                  <a:srgbClr val="000000"/>
                </a:solidFill>
                <a:latin typeface="Verdana" panose="020B0604030504040204" pitchFamily="34" charset="0"/>
                <a:ea typeface="+mn-ea"/>
                <a:cs typeface="+mn-cs"/>
              </a:rPr>
              <a:t>DESPUÉS</a:t>
            </a:r>
          </a:p>
          <a:p>
            <a:pPr algn="ctr" defTabSz="914400">
              <a:spcBef>
                <a:spcPts val="100"/>
              </a:spcBef>
            </a:pPr>
            <a:endParaRPr lang="es-MX" sz="2000" b="1" dirty="0" smtClean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MX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MX" sz="2000" b="1" dirty="0" smtClean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MX" sz="2000" b="1" dirty="0" smtClean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MX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MX" sz="2000" b="1" dirty="0" smtClean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marL="342900" indent="-342900" defTabSz="914400">
              <a:spcBef>
                <a:spcPts val="100"/>
              </a:spcBef>
              <a:buFont typeface="Arial" panose="020B0604020202020204" pitchFamily="34" charset="0"/>
              <a:buChar char="•"/>
            </a:pPr>
            <a:endParaRPr lang="es-MX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marL="342900" indent="-342900" defTabSz="914400">
              <a:spcBef>
                <a:spcPts val="100"/>
              </a:spcBef>
              <a:buFont typeface="Arial" panose="020B0604020202020204" pitchFamily="34" charset="0"/>
              <a:buChar char="•"/>
            </a:pPr>
            <a:endParaRPr lang="es-ES" sz="2000" b="1" dirty="0" smtClean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ES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r>
              <a:rPr lang="es-ES" sz="2000" b="1" dirty="0" smtClean="0">
                <a:solidFill>
                  <a:srgbClr val="000000"/>
                </a:solidFill>
                <a:latin typeface="Verdana" panose="020B0604030504040204" pitchFamily="34" charset="0"/>
                <a:ea typeface="+mn-ea"/>
                <a:cs typeface="+mn-cs"/>
              </a:rPr>
              <a:t> </a:t>
            </a:r>
          </a:p>
          <a:p>
            <a:pPr algn="ctr" defTabSz="914400">
              <a:spcBef>
                <a:spcPts val="100"/>
              </a:spcBef>
            </a:pPr>
            <a:endParaRPr lang="es-ES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</p:txBody>
      </p:sp>
      <p:pic>
        <p:nvPicPr>
          <p:cNvPr id="12" name="Imagen 11" descr="C:\Users\EDGAR AIMACAÑA\Downloads\WhatsApp Image 2023-12-17 at 22.00.04 (21).jpe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25" y="1160907"/>
            <a:ext cx="4143375" cy="32113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5800" y="1166769"/>
            <a:ext cx="4215947" cy="32918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9137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1"/>
          <p:cNvSpPr txBox="1">
            <a:spLocks/>
          </p:cNvSpPr>
          <p:nvPr/>
        </p:nvSpPr>
        <p:spPr>
          <a:xfrm>
            <a:off x="645886" y="335871"/>
            <a:ext cx="7620000" cy="95952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 defTabSz="914400">
              <a:spcBef>
                <a:spcPts val="100"/>
              </a:spcBef>
            </a:pPr>
            <a:endParaRPr lang="es-MX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r>
              <a:rPr lang="es-MX" sz="2000" b="1" dirty="0" smtClean="0">
                <a:solidFill>
                  <a:srgbClr val="000000"/>
                </a:solidFill>
                <a:latin typeface="Verdana" panose="020B0604030504040204" pitchFamily="34" charset="0"/>
                <a:ea typeface="+mn-ea"/>
                <a:cs typeface="+mn-cs"/>
              </a:rPr>
              <a:t>ADOQUINADO DE VÍAS - BARRIO </a:t>
            </a:r>
            <a:r>
              <a:rPr lang="es-MX" sz="2000" b="1" dirty="0" err="1" smtClean="0">
                <a:solidFill>
                  <a:srgbClr val="000000"/>
                </a:solidFill>
                <a:latin typeface="Verdana" panose="020B0604030504040204" pitchFamily="34" charset="0"/>
                <a:ea typeface="+mn-ea"/>
                <a:cs typeface="+mn-cs"/>
              </a:rPr>
              <a:t>POALÓ</a:t>
            </a:r>
            <a:r>
              <a:rPr lang="es-MX" sz="2000" b="1" dirty="0" smtClean="0">
                <a:solidFill>
                  <a:srgbClr val="000000"/>
                </a:solidFill>
                <a:latin typeface="Verdana" panose="020B0604030504040204" pitchFamily="34" charset="0"/>
                <a:ea typeface="+mn-ea"/>
                <a:cs typeface="+mn-cs"/>
              </a:rPr>
              <a:t> CENTRO </a:t>
            </a:r>
          </a:p>
          <a:p>
            <a:pPr algn="ctr" defTabSz="914400">
              <a:spcBef>
                <a:spcPts val="100"/>
              </a:spcBef>
            </a:pPr>
            <a:endParaRPr lang="es-MX" sz="2000" b="1" dirty="0" smtClean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MX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MX" sz="2000" b="1" dirty="0" smtClean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MX" sz="2000" b="1" dirty="0" smtClean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MX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MX" sz="2000" b="1" dirty="0" smtClean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marL="342900" indent="-342900" defTabSz="914400">
              <a:spcBef>
                <a:spcPts val="100"/>
              </a:spcBef>
              <a:buFont typeface="Arial" panose="020B0604020202020204" pitchFamily="34" charset="0"/>
              <a:buChar char="•"/>
            </a:pPr>
            <a:endParaRPr lang="es-MX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defTabSz="914400">
              <a:spcBef>
                <a:spcPts val="100"/>
              </a:spcBef>
            </a:pPr>
            <a:endParaRPr lang="es-ES" sz="2000" b="1" dirty="0" smtClean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ES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r>
              <a:rPr lang="es-ES" sz="2000" b="1" dirty="0" smtClean="0">
                <a:solidFill>
                  <a:srgbClr val="000000"/>
                </a:solidFill>
                <a:latin typeface="Verdana" panose="020B0604030504040204" pitchFamily="34" charset="0"/>
                <a:ea typeface="+mn-ea"/>
                <a:cs typeface="+mn-cs"/>
              </a:rPr>
              <a:t> </a:t>
            </a:r>
          </a:p>
          <a:p>
            <a:pPr algn="ctr" defTabSz="914400">
              <a:spcBef>
                <a:spcPts val="100"/>
              </a:spcBef>
            </a:pPr>
            <a:endParaRPr lang="es-ES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</p:txBody>
      </p:sp>
      <p:sp>
        <p:nvSpPr>
          <p:cNvPr id="9" name="object 6"/>
          <p:cNvSpPr/>
          <p:nvPr/>
        </p:nvSpPr>
        <p:spPr>
          <a:xfrm>
            <a:off x="4800600" y="5547654"/>
            <a:ext cx="4172858" cy="8749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algn="r"/>
            <a:endParaRPr lang="es-EC" dirty="0"/>
          </a:p>
          <a:p>
            <a:pPr algn="ctr"/>
            <a:r>
              <a:rPr lang="es-EC" dirty="0" smtClean="0">
                <a:solidFill>
                  <a:srgbClr val="000000"/>
                </a:solidFill>
                <a:latin typeface="Verdana" panose="020B0604030504040204" pitchFamily="34" charset="0"/>
              </a:rPr>
              <a:t>MONTO: $</a:t>
            </a:r>
            <a:r>
              <a:rPr lang="es-EC" b="1" dirty="0"/>
              <a:t>27000.00</a:t>
            </a:r>
          </a:p>
        </p:txBody>
      </p:sp>
      <p:sp>
        <p:nvSpPr>
          <p:cNvPr id="6" name="Título 1"/>
          <p:cNvSpPr txBox="1">
            <a:spLocks/>
          </p:cNvSpPr>
          <p:nvPr/>
        </p:nvSpPr>
        <p:spPr>
          <a:xfrm>
            <a:off x="200025" y="4488505"/>
            <a:ext cx="1485900" cy="27348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 defTabSz="914400">
              <a:spcBef>
                <a:spcPts val="100"/>
              </a:spcBef>
            </a:pPr>
            <a:r>
              <a:rPr lang="es-MX" sz="2000" b="1" dirty="0" smtClean="0">
                <a:solidFill>
                  <a:srgbClr val="000000"/>
                </a:solidFill>
                <a:latin typeface="Verdana" panose="020B0604030504040204" pitchFamily="34" charset="0"/>
                <a:ea typeface="+mn-ea"/>
                <a:cs typeface="+mn-cs"/>
              </a:rPr>
              <a:t>ANTES</a:t>
            </a:r>
            <a:endParaRPr lang="es-MX" sz="4400" b="1" dirty="0" smtClean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MX" sz="2000" b="1" dirty="0" smtClean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MX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MX" sz="2000" b="1" dirty="0" smtClean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MX" sz="2000" b="1" dirty="0" smtClean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MX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MX" sz="2000" b="1" dirty="0" smtClean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marL="342900" indent="-342900" defTabSz="914400">
              <a:spcBef>
                <a:spcPts val="100"/>
              </a:spcBef>
              <a:buFont typeface="Arial" panose="020B0604020202020204" pitchFamily="34" charset="0"/>
              <a:buChar char="•"/>
            </a:pPr>
            <a:endParaRPr lang="es-MX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marL="342900" indent="-342900" defTabSz="914400">
              <a:spcBef>
                <a:spcPts val="100"/>
              </a:spcBef>
              <a:buFont typeface="Arial" panose="020B0604020202020204" pitchFamily="34" charset="0"/>
              <a:buChar char="•"/>
            </a:pPr>
            <a:endParaRPr lang="es-ES" sz="2000" b="1" dirty="0" smtClean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ES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r>
              <a:rPr lang="es-ES" sz="2000" b="1" dirty="0" smtClean="0">
                <a:solidFill>
                  <a:srgbClr val="000000"/>
                </a:solidFill>
                <a:latin typeface="Verdana" panose="020B0604030504040204" pitchFamily="34" charset="0"/>
                <a:ea typeface="+mn-ea"/>
                <a:cs typeface="+mn-cs"/>
              </a:rPr>
              <a:t> </a:t>
            </a:r>
          </a:p>
          <a:p>
            <a:pPr algn="ctr" defTabSz="914400">
              <a:spcBef>
                <a:spcPts val="100"/>
              </a:spcBef>
            </a:pPr>
            <a:endParaRPr lang="es-ES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</p:txBody>
      </p:sp>
      <p:graphicFrame>
        <p:nvGraphicFramePr>
          <p:cNvPr id="11" name="Tabla 10"/>
          <p:cNvGraphicFramePr>
            <a:graphicFrameLocks noGrp="1"/>
          </p:cNvGraphicFramePr>
          <p:nvPr/>
        </p:nvGraphicFramePr>
        <p:xfrm>
          <a:off x="301868" y="5276080"/>
          <a:ext cx="4041532" cy="1201968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4041532"/>
              </a:tblGrid>
              <a:tr h="153779">
                <a:tc>
                  <a:txBody>
                    <a:bodyPr/>
                    <a:lstStyle/>
                    <a:p>
                      <a:pPr marL="171450" indent="-171450" algn="l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100" dirty="0" err="1">
                          <a:effectLst/>
                        </a:rPr>
                        <a:t>Calle</a:t>
                      </a:r>
                      <a:r>
                        <a:rPr lang="en-US" sz="1100" dirty="0">
                          <a:effectLst/>
                        </a:rPr>
                        <a:t> 19 de </a:t>
                      </a:r>
                      <a:r>
                        <a:rPr lang="en-US" sz="1100" dirty="0" err="1">
                          <a:effectLst/>
                        </a:rPr>
                        <a:t>Marzo</a:t>
                      </a:r>
                      <a:r>
                        <a:rPr lang="en-US" sz="1100" dirty="0">
                          <a:effectLst/>
                        </a:rPr>
                        <a:t> (</a:t>
                      </a:r>
                      <a:r>
                        <a:rPr lang="en-US" sz="1100" dirty="0" err="1">
                          <a:effectLst/>
                        </a:rPr>
                        <a:t>T1</a:t>
                      </a:r>
                      <a:r>
                        <a:rPr lang="en-US" sz="1100" dirty="0">
                          <a:effectLst/>
                        </a:rPr>
                        <a:t>)</a:t>
                      </a:r>
                      <a:endParaRPr lang="es-EC" sz="1100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153779">
                <a:tc>
                  <a:txBody>
                    <a:bodyPr/>
                    <a:lstStyle/>
                    <a:p>
                      <a:pPr marL="171450" indent="-171450" algn="l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100" dirty="0" err="1">
                          <a:effectLst/>
                        </a:rPr>
                        <a:t>Calle</a:t>
                      </a:r>
                      <a:r>
                        <a:rPr lang="en-US" sz="1100" dirty="0">
                          <a:effectLst/>
                        </a:rPr>
                        <a:t> 19 de </a:t>
                      </a:r>
                      <a:r>
                        <a:rPr lang="en-US" sz="1100" dirty="0" err="1">
                          <a:effectLst/>
                        </a:rPr>
                        <a:t>Marzo</a:t>
                      </a:r>
                      <a:r>
                        <a:rPr lang="en-US" sz="1100" dirty="0">
                          <a:effectLst/>
                        </a:rPr>
                        <a:t> (</a:t>
                      </a:r>
                      <a:r>
                        <a:rPr lang="en-US" sz="1100" dirty="0" err="1">
                          <a:effectLst/>
                        </a:rPr>
                        <a:t>T2</a:t>
                      </a:r>
                      <a:r>
                        <a:rPr lang="en-US" sz="1100" dirty="0">
                          <a:effectLst/>
                        </a:rPr>
                        <a:t>)</a:t>
                      </a:r>
                      <a:endParaRPr lang="es-EC" sz="1100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153779">
                <a:tc>
                  <a:txBody>
                    <a:bodyPr/>
                    <a:lstStyle/>
                    <a:p>
                      <a:pPr marL="171450" indent="-171450" algn="l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100" dirty="0" err="1" smtClean="0">
                          <a:effectLst/>
                        </a:rPr>
                        <a:t>Calle</a:t>
                      </a:r>
                      <a:r>
                        <a:rPr lang="en-US" sz="1100" dirty="0" smtClean="0">
                          <a:effectLst/>
                        </a:rPr>
                        <a:t> </a:t>
                      </a:r>
                      <a:r>
                        <a:rPr lang="en-US" sz="1100" dirty="0" err="1">
                          <a:effectLst/>
                        </a:rPr>
                        <a:t>Ruperto</a:t>
                      </a:r>
                      <a:r>
                        <a:rPr lang="en-US" sz="1100" dirty="0">
                          <a:effectLst/>
                        </a:rPr>
                        <a:t> </a:t>
                      </a:r>
                      <a:r>
                        <a:rPr lang="en-US" sz="1100" dirty="0" err="1">
                          <a:effectLst/>
                        </a:rPr>
                        <a:t>Reinoso</a:t>
                      </a:r>
                      <a:endParaRPr lang="es-EC" sz="1100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65704">
                <a:tc>
                  <a:txBody>
                    <a:bodyPr/>
                    <a:lstStyle/>
                    <a:p>
                      <a:pPr marL="171450" indent="-171450" algn="l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s-ES" sz="1100" dirty="0" smtClean="0">
                          <a:effectLst/>
                        </a:rPr>
                        <a:t>Calle </a:t>
                      </a:r>
                      <a:r>
                        <a:rPr lang="es-ES" sz="1100" dirty="0">
                          <a:effectLst/>
                        </a:rPr>
                        <a:t>S/N del cementerio (</a:t>
                      </a:r>
                      <a:r>
                        <a:rPr lang="es-ES" sz="1100" dirty="0" err="1">
                          <a:effectLst/>
                        </a:rPr>
                        <a:t>T1</a:t>
                      </a:r>
                      <a:r>
                        <a:rPr lang="es-ES" sz="1100" dirty="0">
                          <a:effectLst/>
                        </a:rPr>
                        <a:t>)</a:t>
                      </a:r>
                      <a:endParaRPr lang="es-EC" sz="1100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65704">
                <a:tc>
                  <a:txBody>
                    <a:bodyPr/>
                    <a:lstStyle/>
                    <a:p>
                      <a:pPr marL="171450" indent="-171450" algn="l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s-ES" sz="1100" dirty="0" smtClean="0">
                          <a:effectLst/>
                        </a:rPr>
                        <a:t>Calle </a:t>
                      </a:r>
                      <a:r>
                        <a:rPr lang="es-ES" sz="1100" dirty="0">
                          <a:effectLst/>
                        </a:rPr>
                        <a:t>S/N del cementerio (</a:t>
                      </a:r>
                      <a:r>
                        <a:rPr lang="es-ES" sz="1100" dirty="0" err="1">
                          <a:effectLst/>
                        </a:rPr>
                        <a:t>T2</a:t>
                      </a:r>
                      <a:r>
                        <a:rPr lang="es-ES" sz="1100" dirty="0">
                          <a:effectLst/>
                        </a:rPr>
                        <a:t>)</a:t>
                      </a:r>
                      <a:endParaRPr lang="es-EC" sz="1100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153779">
                <a:tc>
                  <a:txBody>
                    <a:bodyPr/>
                    <a:lstStyle/>
                    <a:p>
                      <a:pPr marL="171450" indent="-171450" algn="l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100" dirty="0" err="1" smtClean="0">
                          <a:effectLst/>
                        </a:rPr>
                        <a:t>Calle</a:t>
                      </a:r>
                      <a:r>
                        <a:rPr lang="en-US" sz="1100" dirty="0" smtClean="0">
                          <a:effectLst/>
                        </a:rPr>
                        <a:t> </a:t>
                      </a:r>
                      <a:r>
                        <a:rPr lang="en-US" sz="1100" dirty="0" err="1">
                          <a:effectLst/>
                        </a:rPr>
                        <a:t>Señor</a:t>
                      </a:r>
                      <a:r>
                        <a:rPr lang="en-US" sz="1100" dirty="0">
                          <a:effectLst/>
                        </a:rPr>
                        <a:t> de </a:t>
                      </a:r>
                      <a:r>
                        <a:rPr lang="en-US" sz="1100" dirty="0" err="1">
                          <a:effectLst/>
                        </a:rPr>
                        <a:t>Maca</a:t>
                      </a:r>
                      <a:endParaRPr lang="es-EC" sz="1100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13" name="Título 1"/>
          <p:cNvSpPr txBox="1">
            <a:spLocks/>
          </p:cNvSpPr>
          <p:nvPr/>
        </p:nvSpPr>
        <p:spPr>
          <a:xfrm>
            <a:off x="6382658" y="4495290"/>
            <a:ext cx="2590800" cy="5334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 defTabSz="914400">
              <a:spcBef>
                <a:spcPts val="100"/>
              </a:spcBef>
            </a:pPr>
            <a:r>
              <a:rPr lang="es-MX" sz="1400" b="1" dirty="0">
                <a:solidFill>
                  <a:srgbClr val="000000"/>
                </a:solidFill>
                <a:latin typeface="Verdana" panose="020B0604030504040204" pitchFamily="34" charset="0"/>
              </a:rPr>
              <a:t>CALLE 19 DE MARZO </a:t>
            </a:r>
            <a:endParaRPr lang="es-MX" sz="1400" b="1" dirty="0" smtClean="0">
              <a:solidFill>
                <a:srgbClr val="000000"/>
              </a:solidFill>
              <a:latin typeface="Verdana" panose="020B0604030504040204" pitchFamily="34" charset="0"/>
            </a:endParaRPr>
          </a:p>
          <a:p>
            <a:pPr algn="ctr" defTabSz="914400">
              <a:spcBef>
                <a:spcPts val="100"/>
              </a:spcBef>
            </a:pPr>
            <a:r>
              <a:rPr lang="es-MX" sz="1400" b="1" dirty="0" err="1" smtClean="0">
                <a:solidFill>
                  <a:srgbClr val="000000"/>
                </a:solidFill>
                <a:latin typeface="Verdana" panose="020B0604030504040204" pitchFamily="34" charset="0"/>
              </a:rPr>
              <a:t>T2</a:t>
            </a:r>
            <a:endParaRPr lang="es-MX" sz="1400" b="1" dirty="0">
              <a:solidFill>
                <a:srgbClr val="000000"/>
              </a:solidFill>
              <a:latin typeface="Verdana" panose="020B0604030504040204" pitchFamily="34" charset="0"/>
            </a:endParaRPr>
          </a:p>
          <a:p>
            <a:pPr algn="ctr" defTabSz="914400">
              <a:spcBef>
                <a:spcPts val="100"/>
              </a:spcBef>
            </a:pPr>
            <a:r>
              <a:rPr lang="es-MX" sz="2000" b="1" dirty="0" smtClean="0">
                <a:solidFill>
                  <a:srgbClr val="000000"/>
                </a:solidFill>
                <a:latin typeface="Verdana" panose="020B0604030504040204" pitchFamily="34" charset="0"/>
                <a:ea typeface="+mn-ea"/>
                <a:cs typeface="+mn-cs"/>
              </a:rPr>
              <a:t> </a:t>
            </a:r>
            <a:endParaRPr lang="es-MX" sz="4400" b="1" dirty="0" smtClean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MX" sz="2000" b="1" dirty="0" smtClean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MX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MX" sz="2000" b="1" dirty="0" smtClean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MX" sz="2000" b="1" dirty="0" smtClean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MX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MX" sz="2000" b="1" dirty="0" smtClean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marL="342900" indent="-342900" defTabSz="914400">
              <a:spcBef>
                <a:spcPts val="100"/>
              </a:spcBef>
              <a:buFont typeface="Arial" panose="020B0604020202020204" pitchFamily="34" charset="0"/>
              <a:buChar char="•"/>
            </a:pPr>
            <a:endParaRPr lang="es-MX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marL="342900" indent="-342900" defTabSz="914400">
              <a:spcBef>
                <a:spcPts val="100"/>
              </a:spcBef>
              <a:buFont typeface="Arial" panose="020B0604020202020204" pitchFamily="34" charset="0"/>
              <a:buChar char="•"/>
            </a:pPr>
            <a:endParaRPr lang="es-ES" sz="2000" b="1" dirty="0" smtClean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ES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r>
              <a:rPr lang="es-ES" sz="2000" b="1" dirty="0" smtClean="0">
                <a:solidFill>
                  <a:srgbClr val="000000"/>
                </a:solidFill>
                <a:latin typeface="Verdana" panose="020B0604030504040204" pitchFamily="34" charset="0"/>
                <a:ea typeface="+mn-ea"/>
                <a:cs typeface="+mn-cs"/>
              </a:rPr>
              <a:t> </a:t>
            </a:r>
          </a:p>
          <a:p>
            <a:pPr algn="ctr" defTabSz="914400">
              <a:spcBef>
                <a:spcPts val="100"/>
              </a:spcBef>
            </a:pPr>
            <a:endParaRPr lang="es-ES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</p:txBody>
      </p:sp>
      <p:sp>
        <p:nvSpPr>
          <p:cNvPr id="14" name="Título 1"/>
          <p:cNvSpPr txBox="1">
            <a:spLocks/>
          </p:cNvSpPr>
          <p:nvPr/>
        </p:nvSpPr>
        <p:spPr>
          <a:xfrm>
            <a:off x="1828801" y="4411692"/>
            <a:ext cx="2438400" cy="42711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 defTabSz="914400">
              <a:spcBef>
                <a:spcPts val="100"/>
              </a:spcBef>
            </a:pPr>
            <a:r>
              <a:rPr lang="es-MX" sz="1400" b="1" dirty="0" smtClean="0">
                <a:solidFill>
                  <a:srgbClr val="000000"/>
                </a:solidFill>
                <a:latin typeface="Verdana" panose="020B0604030504040204" pitchFamily="34" charset="0"/>
                <a:ea typeface="+mn-ea"/>
                <a:cs typeface="+mn-cs"/>
              </a:rPr>
              <a:t>CALLE 19 DE MARZO </a:t>
            </a:r>
            <a:r>
              <a:rPr lang="es-MX" sz="1400" b="1" dirty="0" err="1" smtClean="0">
                <a:solidFill>
                  <a:srgbClr val="000000"/>
                </a:solidFill>
                <a:latin typeface="Verdana" panose="020B0604030504040204" pitchFamily="34" charset="0"/>
                <a:ea typeface="+mn-ea"/>
                <a:cs typeface="+mn-cs"/>
              </a:rPr>
              <a:t>T2</a:t>
            </a:r>
            <a:endParaRPr lang="es-MX" sz="1400" b="1" dirty="0" smtClean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MX" sz="2000" b="1" dirty="0" smtClean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MX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MX" sz="2000" b="1" dirty="0" smtClean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MX" sz="2000" b="1" dirty="0" smtClean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MX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MX" sz="2000" b="1" dirty="0" smtClean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marL="342900" indent="-342900" defTabSz="914400">
              <a:spcBef>
                <a:spcPts val="100"/>
              </a:spcBef>
              <a:buFont typeface="Arial" panose="020B0604020202020204" pitchFamily="34" charset="0"/>
              <a:buChar char="•"/>
            </a:pPr>
            <a:endParaRPr lang="es-MX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marL="342900" indent="-342900" defTabSz="914400">
              <a:spcBef>
                <a:spcPts val="100"/>
              </a:spcBef>
              <a:buFont typeface="Arial" panose="020B0604020202020204" pitchFamily="34" charset="0"/>
              <a:buChar char="•"/>
            </a:pPr>
            <a:endParaRPr lang="es-ES" sz="2000" b="1" dirty="0" smtClean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ES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r>
              <a:rPr lang="es-ES" sz="2000" b="1" dirty="0" smtClean="0">
                <a:solidFill>
                  <a:srgbClr val="000000"/>
                </a:solidFill>
                <a:latin typeface="Verdana" panose="020B0604030504040204" pitchFamily="34" charset="0"/>
                <a:ea typeface="+mn-ea"/>
                <a:cs typeface="+mn-cs"/>
              </a:rPr>
              <a:t> </a:t>
            </a:r>
          </a:p>
          <a:p>
            <a:pPr algn="ctr" defTabSz="914400">
              <a:spcBef>
                <a:spcPts val="100"/>
              </a:spcBef>
            </a:pPr>
            <a:endParaRPr lang="es-ES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</p:txBody>
      </p:sp>
      <p:sp>
        <p:nvSpPr>
          <p:cNvPr id="19" name="Título 1"/>
          <p:cNvSpPr txBox="1">
            <a:spLocks/>
          </p:cNvSpPr>
          <p:nvPr/>
        </p:nvSpPr>
        <p:spPr>
          <a:xfrm>
            <a:off x="4724828" y="4488505"/>
            <a:ext cx="1523572" cy="22284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 defTabSz="914400">
              <a:spcBef>
                <a:spcPts val="100"/>
              </a:spcBef>
            </a:pPr>
            <a:r>
              <a:rPr lang="es-MX" sz="2000" b="1" dirty="0">
                <a:solidFill>
                  <a:srgbClr val="000000"/>
                </a:solidFill>
                <a:latin typeface="Verdana" panose="020B0604030504040204" pitchFamily="34" charset="0"/>
                <a:ea typeface="+mn-ea"/>
                <a:cs typeface="+mn-cs"/>
              </a:rPr>
              <a:t>DESPUÉS</a:t>
            </a:r>
          </a:p>
          <a:p>
            <a:pPr algn="ctr" defTabSz="914400">
              <a:spcBef>
                <a:spcPts val="100"/>
              </a:spcBef>
            </a:pPr>
            <a:endParaRPr lang="es-MX" sz="2000" b="1" dirty="0" smtClean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MX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MX" sz="2000" b="1" dirty="0" smtClean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MX" sz="2000" b="1" dirty="0" smtClean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MX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MX" sz="2000" b="1" dirty="0" smtClean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marL="342900" indent="-342900" defTabSz="914400">
              <a:spcBef>
                <a:spcPts val="100"/>
              </a:spcBef>
              <a:buFont typeface="Arial" panose="020B0604020202020204" pitchFamily="34" charset="0"/>
              <a:buChar char="•"/>
            </a:pPr>
            <a:endParaRPr lang="es-MX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marL="342900" indent="-342900" defTabSz="914400">
              <a:spcBef>
                <a:spcPts val="100"/>
              </a:spcBef>
              <a:buFont typeface="Arial" panose="020B0604020202020204" pitchFamily="34" charset="0"/>
              <a:buChar char="•"/>
            </a:pPr>
            <a:endParaRPr lang="es-ES" sz="2000" b="1" dirty="0" smtClean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ES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r>
              <a:rPr lang="es-ES" sz="2000" b="1" dirty="0" smtClean="0">
                <a:solidFill>
                  <a:srgbClr val="000000"/>
                </a:solidFill>
                <a:latin typeface="Verdana" panose="020B0604030504040204" pitchFamily="34" charset="0"/>
                <a:ea typeface="+mn-ea"/>
                <a:cs typeface="+mn-cs"/>
              </a:rPr>
              <a:t> </a:t>
            </a:r>
          </a:p>
          <a:p>
            <a:pPr algn="ctr" defTabSz="914400">
              <a:spcBef>
                <a:spcPts val="100"/>
              </a:spcBef>
            </a:pPr>
            <a:endParaRPr lang="es-ES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1115229"/>
            <a:ext cx="4172858" cy="33448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Imagen 14" descr="C:\Users\EDGAR AIMACAÑA\Downloads\WhatsApp Image 2023-12-17 at 22.00.04 (33).jpe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035" y="1140682"/>
            <a:ext cx="4447222" cy="32667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386873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1"/>
          <p:cNvSpPr txBox="1">
            <a:spLocks/>
          </p:cNvSpPr>
          <p:nvPr/>
        </p:nvSpPr>
        <p:spPr>
          <a:xfrm>
            <a:off x="645886" y="335871"/>
            <a:ext cx="7620000" cy="95952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 defTabSz="914400">
              <a:spcBef>
                <a:spcPts val="100"/>
              </a:spcBef>
            </a:pPr>
            <a:endParaRPr lang="es-MX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r>
              <a:rPr lang="es-MX" sz="2000" b="1" dirty="0" smtClean="0">
                <a:solidFill>
                  <a:srgbClr val="000000"/>
                </a:solidFill>
                <a:latin typeface="Verdana" panose="020B0604030504040204" pitchFamily="34" charset="0"/>
                <a:ea typeface="+mn-ea"/>
                <a:cs typeface="+mn-cs"/>
              </a:rPr>
              <a:t>ADOQUINADO DE VÍAS - BARRIO </a:t>
            </a:r>
            <a:r>
              <a:rPr lang="es-MX" sz="2000" b="1" dirty="0" err="1" smtClean="0">
                <a:solidFill>
                  <a:srgbClr val="000000"/>
                </a:solidFill>
                <a:latin typeface="Verdana" panose="020B0604030504040204" pitchFamily="34" charset="0"/>
                <a:ea typeface="+mn-ea"/>
                <a:cs typeface="+mn-cs"/>
              </a:rPr>
              <a:t>POALÓ</a:t>
            </a:r>
            <a:r>
              <a:rPr lang="es-MX" sz="2000" b="1" dirty="0" smtClean="0">
                <a:solidFill>
                  <a:srgbClr val="000000"/>
                </a:solidFill>
                <a:latin typeface="Verdana" panose="020B0604030504040204" pitchFamily="34" charset="0"/>
                <a:ea typeface="+mn-ea"/>
                <a:cs typeface="+mn-cs"/>
              </a:rPr>
              <a:t> CENTRO </a:t>
            </a:r>
          </a:p>
          <a:p>
            <a:pPr algn="ctr" defTabSz="914400">
              <a:spcBef>
                <a:spcPts val="100"/>
              </a:spcBef>
            </a:pPr>
            <a:endParaRPr lang="es-MX" sz="2000" b="1" dirty="0" smtClean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MX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MX" sz="2000" b="1" dirty="0" smtClean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MX" sz="2000" b="1" dirty="0" smtClean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MX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MX" sz="2000" b="1" dirty="0" smtClean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marL="342900" indent="-342900" defTabSz="914400">
              <a:spcBef>
                <a:spcPts val="100"/>
              </a:spcBef>
              <a:buFont typeface="Arial" panose="020B0604020202020204" pitchFamily="34" charset="0"/>
              <a:buChar char="•"/>
            </a:pPr>
            <a:endParaRPr lang="es-MX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defTabSz="914400">
              <a:spcBef>
                <a:spcPts val="100"/>
              </a:spcBef>
            </a:pPr>
            <a:endParaRPr lang="es-ES" sz="2000" b="1" dirty="0" smtClean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ES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r>
              <a:rPr lang="es-ES" sz="2000" b="1" dirty="0" smtClean="0">
                <a:solidFill>
                  <a:srgbClr val="000000"/>
                </a:solidFill>
                <a:latin typeface="Verdana" panose="020B0604030504040204" pitchFamily="34" charset="0"/>
                <a:ea typeface="+mn-ea"/>
                <a:cs typeface="+mn-cs"/>
              </a:rPr>
              <a:t> </a:t>
            </a:r>
          </a:p>
          <a:p>
            <a:pPr algn="ctr" defTabSz="914400">
              <a:spcBef>
                <a:spcPts val="100"/>
              </a:spcBef>
            </a:pPr>
            <a:endParaRPr lang="es-ES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</p:txBody>
      </p:sp>
      <p:sp>
        <p:nvSpPr>
          <p:cNvPr id="9" name="object 6"/>
          <p:cNvSpPr/>
          <p:nvPr/>
        </p:nvSpPr>
        <p:spPr>
          <a:xfrm>
            <a:off x="4800600" y="5547654"/>
            <a:ext cx="4172858" cy="8749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algn="r"/>
            <a:endParaRPr lang="es-EC" dirty="0"/>
          </a:p>
          <a:p>
            <a:pPr algn="ctr"/>
            <a:r>
              <a:rPr lang="es-EC" dirty="0" smtClean="0">
                <a:solidFill>
                  <a:srgbClr val="000000"/>
                </a:solidFill>
                <a:latin typeface="Verdana" panose="020B0604030504040204" pitchFamily="34" charset="0"/>
              </a:rPr>
              <a:t>MONTO: $</a:t>
            </a:r>
            <a:r>
              <a:rPr lang="es-EC" b="1" dirty="0"/>
              <a:t>27000.00</a:t>
            </a:r>
          </a:p>
        </p:txBody>
      </p:sp>
      <p:sp>
        <p:nvSpPr>
          <p:cNvPr id="6" name="Título 1"/>
          <p:cNvSpPr txBox="1">
            <a:spLocks/>
          </p:cNvSpPr>
          <p:nvPr/>
        </p:nvSpPr>
        <p:spPr>
          <a:xfrm>
            <a:off x="140917" y="4625247"/>
            <a:ext cx="1485900" cy="27348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 defTabSz="914400">
              <a:spcBef>
                <a:spcPts val="100"/>
              </a:spcBef>
            </a:pPr>
            <a:r>
              <a:rPr lang="es-MX" sz="2000" b="1" dirty="0" smtClean="0">
                <a:solidFill>
                  <a:srgbClr val="000000"/>
                </a:solidFill>
                <a:latin typeface="Verdana" panose="020B0604030504040204" pitchFamily="34" charset="0"/>
                <a:ea typeface="+mn-ea"/>
                <a:cs typeface="+mn-cs"/>
              </a:rPr>
              <a:t>ANTES</a:t>
            </a:r>
            <a:endParaRPr lang="es-MX" sz="4400" b="1" dirty="0" smtClean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MX" sz="2000" b="1" dirty="0" smtClean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MX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MX" sz="2000" b="1" dirty="0" smtClean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MX" sz="2000" b="1" dirty="0" smtClean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MX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MX" sz="2000" b="1" dirty="0" smtClean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marL="342900" indent="-342900" defTabSz="914400">
              <a:spcBef>
                <a:spcPts val="100"/>
              </a:spcBef>
              <a:buFont typeface="Arial" panose="020B0604020202020204" pitchFamily="34" charset="0"/>
              <a:buChar char="•"/>
            </a:pPr>
            <a:endParaRPr lang="es-MX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marL="342900" indent="-342900" defTabSz="914400">
              <a:spcBef>
                <a:spcPts val="100"/>
              </a:spcBef>
              <a:buFont typeface="Arial" panose="020B0604020202020204" pitchFamily="34" charset="0"/>
              <a:buChar char="•"/>
            </a:pPr>
            <a:endParaRPr lang="es-ES" sz="2000" b="1" dirty="0" smtClean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ES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r>
              <a:rPr lang="es-ES" sz="2000" b="1" dirty="0" smtClean="0">
                <a:solidFill>
                  <a:srgbClr val="000000"/>
                </a:solidFill>
                <a:latin typeface="Verdana" panose="020B0604030504040204" pitchFamily="34" charset="0"/>
                <a:ea typeface="+mn-ea"/>
                <a:cs typeface="+mn-cs"/>
              </a:rPr>
              <a:t> </a:t>
            </a:r>
          </a:p>
          <a:p>
            <a:pPr algn="ctr" defTabSz="914400">
              <a:spcBef>
                <a:spcPts val="100"/>
              </a:spcBef>
            </a:pPr>
            <a:endParaRPr lang="es-ES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</p:txBody>
      </p:sp>
      <p:graphicFrame>
        <p:nvGraphicFramePr>
          <p:cNvPr id="11" name="Tabla 10"/>
          <p:cNvGraphicFramePr>
            <a:graphicFrameLocks noGrp="1"/>
          </p:cNvGraphicFramePr>
          <p:nvPr/>
        </p:nvGraphicFramePr>
        <p:xfrm>
          <a:off x="301868" y="5276080"/>
          <a:ext cx="4041532" cy="1201968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4041532"/>
              </a:tblGrid>
              <a:tr h="153779">
                <a:tc>
                  <a:txBody>
                    <a:bodyPr/>
                    <a:lstStyle/>
                    <a:p>
                      <a:pPr marL="171450" indent="-171450" algn="l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100" dirty="0" err="1">
                          <a:effectLst/>
                        </a:rPr>
                        <a:t>Calle</a:t>
                      </a:r>
                      <a:r>
                        <a:rPr lang="en-US" sz="1100" dirty="0">
                          <a:effectLst/>
                        </a:rPr>
                        <a:t> 19 de </a:t>
                      </a:r>
                      <a:r>
                        <a:rPr lang="en-US" sz="1100" dirty="0" err="1">
                          <a:effectLst/>
                        </a:rPr>
                        <a:t>Marzo</a:t>
                      </a:r>
                      <a:r>
                        <a:rPr lang="en-US" sz="1100" dirty="0">
                          <a:effectLst/>
                        </a:rPr>
                        <a:t> (</a:t>
                      </a:r>
                      <a:r>
                        <a:rPr lang="en-US" sz="1100" dirty="0" err="1">
                          <a:effectLst/>
                        </a:rPr>
                        <a:t>T1</a:t>
                      </a:r>
                      <a:r>
                        <a:rPr lang="en-US" sz="1100" dirty="0">
                          <a:effectLst/>
                        </a:rPr>
                        <a:t>)</a:t>
                      </a:r>
                      <a:endParaRPr lang="es-EC" sz="1100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153779">
                <a:tc>
                  <a:txBody>
                    <a:bodyPr/>
                    <a:lstStyle/>
                    <a:p>
                      <a:pPr marL="171450" indent="-171450" algn="l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100" dirty="0" err="1">
                          <a:effectLst/>
                        </a:rPr>
                        <a:t>Calle</a:t>
                      </a:r>
                      <a:r>
                        <a:rPr lang="en-US" sz="1100" dirty="0">
                          <a:effectLst/>
                        </a:rPr>
                        <a:t> 19 de </a:t>
                      </a:r>
                      <a:r>
                        <a:rPr lang="en-US" sz="1100" dirty="0" err="1">
                          <a:effectLst/>
                        </a:rPr>
                        <a:t>Marzo</a:t>
                      </a:r>
                      <a:r>
                        <a:rPr lang="en-US" sz="1100" dirty="0">
                          <a:effectLst/>
                        </a:rPr>
                        <a:t> (</a:t>
                      </a:r>
                      <a:r>
                        <a:rPr lang="en-US" sz="1100" dirty="0" err="1">
                          <a:effectLst/>
                        </a:rPr>
                        <a:t>T2</a:t>
                      </a:r>
                      <a:r>
                        <a:rPr lang="en-US" sz="1100" dirty="0">
                          <a:effectLst/>
                        </a:rPr>
                        <a:t>)</a:t>
                      </a:r>
                      <a:endParaRPr lang="es-EC" sz="1100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153779">
                <a:tc>
                  <a:txBody>
                    <a:bodyPr/>
                    <a:lstStyle/>
                    <a:p>
                      <a:pPr marL="171450" indent="-171450" algn="l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100" dirty="0" err="1" smtClean="0">
                          <a:effectLst/>
                        </a:rPr>
                        <a:t>Calle</a:t>
                      </a:r>
                      <a:r>
                        <a:rPr lang="en-US" sz="1100" dirty="0" smtClean="0">
                          <a:effectLst/>
                        </a:rPr>
                        <a:t> </a:t>
                      </a:r>
                      <a:r>
                        <a:rPr lang="en-US" sz="1100" dirty="0" err="1">
                          <a:effectLst/>
                        </a:rPr>
                        <a:t>Ruperto</a:t>
                      </a:r>
                      <a:r>
                        <a:rPr lang="en-US" sz="1100" dirty="0">
                          <a:effectLst/>
                        </a:rPr>
                        <a:t> </a:t>
                      </a:r>
                      <a:r>
                        <a:rPr lang="en-US" sz="1100" dirty="0" err="1">
                          <a:effectLst/>
                        </a:rPr>
                        <a:t>Reinoso</a:t>
                      </a:r>
                      <a:endParaRPr lang="es-EC" sz="1100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65704">
                <a:tc>
                  <a:txBody>
                    <a:bodyPr/>
                    <a:lstStyle/>
                    <a:p>
                      <a:pPr marL="171450" indent="-171450" algn="l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s-ES" sz="1100" dirty="0" smtClean="0">
                          <a:effectLst/>
                        </a:rPr>
                        <a:t>Calle </a:t>
                      </a:r>
                      <a:r>
                        <a:rPr lang="es-ES" sz="1100" dirty="0">
                          <a:effectLst/>
                        </a:rPr>
                        <a:t>S/N del cementerio (</a:t>
                      </a:r>
                      <a:r>
                        <a:rPr lang="es-ES" sz="1100" dirty="0" err="1">
                          <a:effectLst/>
                        </a:rPr>
                        <a:t>T1</a:t>
                      </a:r>
                      <a:r>
                        <a:rPr lang="es-ES" sz="1100" dirty="0">
                          <a:effectLst/>
                        </a:rPr>
                        <a:t>)</a:t>
                      </a:r>
                      <a:endParaRPr lang="es-EC" sz="1100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65704">
                <a:tc>
                  <a:txBody>
                    <a:bodyPr/>
                    <a:lstStyle/>
                    <a:p>
                      <a:pPr marL="171450" indent="-171450" algn="l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s-ES" sz="1100" dirty="0" smtClean="0">
                          <a:effectLst/>
                        </a:rPr>
                        <a:t>Calle </a:t>
                      </a:r>
                      <a:r>
                        <a:rPr lang="es-ES" sz="1100" dirty="0">
                          <a:effectLst/>
                        </a:rPr>
                        <a:t>S/N del cementerio (</a:t>
                      </a:r>
                      <a:r>
                        <a:rPr lang="es-ES" sz="1100" dirty="0" err="1">
                          <a:effectLst/>
                        </a:rPr>
                        <a:t>T2</a:t>
                      </a:r>
                      <a:r>
                        <a:rPr lang="es-ES" sz="1100" dirty="0">
                          <a:effectLst/>
                        </a:rPr>
                        <a:t>)</a:t>
                      </a:r>
                      <a:endParaRPr lang="es-EC" sz="1100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153779">
                <a:tc>
                  <a:txBody>
                    <a:bodyPr/>
                    <a:lstStyle/>
                    <a:p>
                      <a:pPr marL="171450" indent="-171450" algn="l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100" dirty="0" err="1" smtClean="0">
                          <a:effectLst/>
                        </a:rPr>
                        <a:t>Calle</a:t>
                      </a:r>
                      <a:r>
                        <a:rPr lang="en-US" sz="1100" dirty="0" smtClean="0">
                          <a:effectLst/>
                        </a:rPr>
                        <a:t> </a:t>
                      </a:r>
                      <a:r>
                        <a:rPr lang="en-US" sz="1100" dirty="0" err="1">
                          <a:effectLst/>
                        </a:rPr>
                        <a:t>Señor</a:t>
                      </a:r>
                      <a:r>
                        <a:rPr lang="en-US" sz="1100" dirty="0">
                          <a:effectLst/>
                        </a:rPr>
                        <a:t> de </a:t>
                      </a:r>
                      <a:r>
                        <a:rPr lang="en-US" sz="1100" dirty="0" err="1">
                          <a:effectLst/>
                        </a:rPr>
                        <a:t>Maca</a:t>
                      </a:r>
                      <a:endParaRPr lang="es-EC" sz="1100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13" name="Título 1"/>
          <p:cNvSpPr txBox="1">
            <a:spLocks/>
          </p:cNvSpPr>
          <p:nvPr/>
        </p:nvSpPr>
        <p:spPr>
          <a:xfrm>
            <a:off x="6553200" y="4610683"/>
            <a:ext cx="2590800" cy="5334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 defTabSz="914400">
              <a:spcBef>
                <a:spcPts val="100"/>
              </a:spcBef>
            </a:pPr>
            <a:r>
              <a:rPr lang="es-MX" sz="1400" b="1" dirty="0" smtClean="0">
                <a:solidFill>
                  <a:srgbClr val="000000"/>
                </a:solidFill>
                <a:latin typeface="Verdana" panose="020B0604030504040204" pitchFamily="34" charset="0"/>
              </a:rPr>
              <a:t>RUPERTO REINOSO</a:t>
            </a:r>
            <a:endParaRPr lang="es-MX" sz="1400" b="1" dirty="0">
              <a:solidFill>
                <a:srgbClr val="000000"/>
              </a:solidFill>
              <a:latin typeface="Verdana" panose="020B0604030504040204" pitchFamily="34" charset="0"/>
            </a:endParaRPr>
          </a:p>
          <a:p>
            <a:pPr algn="ctr" defTabSz="914400">
              <a:spcBef>
                <a:spcPts val="100"/>
              </a:spcBef>
            </a:pPr>
            <a:r>
              <a:rPr lang="es-MX" sz="2000" b="1" dirty="0" smtClean="0">
                <a:solidFill>
                  <a:srgbClr val="000000"/>
                </a:solidFill>
                <a:latin typeface="Verdana" panose="020B0604030504040204" pitchFamily="34" charset="0"/>
                <a:ea typeface="+mn-ea"/>
                <a:cs typeface="+mn-cs"/>
              </a:rPr>
              <a:t> </a:t>
            </a:r>
            <a:endParaRPr lang="es-MX" sz="4400" b="1" dirty="0" smtClean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MX" sz="2000" b="1" dirty="0" smtClean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MX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MX" sz="2000" b="1" dirty="0" smtClean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MX" sz="2000" b="1" dirty="0" smtClean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MX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MX" sz="2000" b="1" dirty="0" smtClean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marL="342900" indent="-342900" defTabSz="914400">
              <a:spcBef>
                <a:spcPts val="100"/>
              </a:spcBef>
              <a:buFont typeface="Arial" panose="020B0604020202020204" pitchFamily="34" charset="0"/>
              <a:buChar char="•"/>
            </a:pPr>
            <a:endParaRPr lang="es-MX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marL="342900" indent="-342900" defTabSz="914400">
              <a:spcBef>
                <a:spcPts val="100"/>
              </a:spcBef>
              <a:buFont typeface="Arial" panose="020B0604020202020204" pitchFamily="34" charset="0"/>
              <a:buChar char="•"/>
            </a:pPr>
            <a:endParaRPr lang="es-ES" sz="2000" b="1" dirty="0" smtClean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ES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r>
              <a:rPr lang="es-ES" sz="2000" b="1" dirty="0" smtClean="0">
                <a:solidFill>
                  <a:srgbClr val="000000"/>
                </a:solidFill>
                <a:latin typeface="Verdana" panose="020B0604030504040204" pitchFamily="34" charset="0"/>
                <a:ea typeface="+mn-ea"/>
                <a:cs typeface="+mn-cs"/>
              </a:rPr>
              <a:t> </a:t>
            </a:r>
          </a:p>
          <a:p>
            <a:pPr algn="ctr" defTabSz="914400">
              <a:spcBef>
                <a:spcPts val="100"/>
              </a:spcBef>
            </a:pPr>
            <a:endParaRPr lang="es-ES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</p:txBody>
      </p:sp>
      <p:sp>
        <p:nvSpPr>
          <p:cNvPr id="14" name="Título 1"/>
          <p:cNvSpPr txBox="1">
            <a:spLocks/>
          </p:cNvSpPr>
          <p:nvPr/>
        </p:nvSpPr>
        <p:spPr>
          <a:xfrm>
            <a:off x="1723532" y="4652778"/>
            <a:ext cx="2438400" cy="42711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 defTabSz="914400">
              <a:spcBef>
                <a:spcPts val="100"/>
              </a:spcBef>
            </a:pPr>
            <a:r>
              <a:rPr lang="es-MX" sz="1400" b="1" dirty="0">
                <a:solidFill>
                  <a:srgbClr val="000000"/>
                </a:solidFill>
                <a:latin typeface="Verdana" panose="020B0604030504040204" pitchFamily="34" charset="0"/>
              </a:rPr>
              <a:t>RUPERTO REINOSO</a:t>
            </a:r>
          </a:p>
          <a:p>
            <a:pPr algn="ctr" defTabSz="914400">
              <a:spcBef>
                <a:spcPts val="100"/>
              </a:spcBef>
            </a:pPr>
            <a:endParaRPr lang="es-MX" sz="2000" b="1" dirty="0" smtClean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MX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MX" sz="2000" b="1" dirty="0" smtClean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MX" sz="2000" b="1" dirty="0" smtClean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MX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MX" sz="2000" b="1" dirty="0" smtClean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marL="342900" indent="-342900" defTabSz="914400">
              <a:spcBef>
                <a:spcPts val="100"/>
              </a:spcBef>
              <a:buFont typeface="Arial" panose="020B0604020202020204" pitchFamily="34" charset="0"/>
              <a:buChar char="•"/>
            </a:pPr>
            <a:endParaRPr lang="es-MX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marL="342900" indent="-342900" defTabSz="914400">
              <a:spcBef>
                <a:spcPts val="100"/>
              </a:spcBef>
              <a:buFont typeface="Arial" panose="020B0604020202020204" pitchFamily="34" charset="0"/>
              <a:buChar char="•"/>
            </a:pPr>
            <a:endParaRPr lang="es-ES" sz="2000" b="1" dirty="0" smtClean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ES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r>
              <a:rPr lang="es-ES" sz="2000" b="1" dirty="0" smtClean="0">
                <a:solidFill>
                  <a:srgbClr val="000000"/>
                </a:solidFill>
                <a:latin typeface="Verdana" panose="020B0604030504040204" pitchFamily="34" charset="0"/>
                <a:ea typeface="+mn-ea"/>
                <a:cs typeface="+mn-cs"/>
              </a:rPr>
              <a:t> </a:t>
            </a:r>
          </a:p>
          <a:p>
            <a:pPr algn="ctr" defTabSz="914400">
              <a:spcBef>
                <a:spcPts val="100"/>
              </a:spcBef>
            </a:pPr>
            <a:endParaRPr lang="es-ES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</p:txBody>
      </p:sp>
      <p:sp>
        <p:nvSpPr>
          <p:cNvPr id="19" name="Título 1"/>
          <p:cNvSpPr txBox="1">
            <a:spLocks/>
          </p:cNvSpPr>
          <p:nvPr/>
        </p:nvSpPr>
        <p:spPr>
          <a:xfrm>
            <a:off x="4859086" y="4618874"/>
            <a:ext cx="1523572" cy="22284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 defTabSz="914400">
              <a:spcBef>
                <a:spcPts val="100"/>
              </a:spcBef>
            </a:pPr>
            <a:r>
              <a:rPr lang="es-MX" sz="2000" b="1" dirty="0">
                <a:solidFill>
                  <a:srgbClr val="000000"/>
                </a:solidFill>
                <a:latin typeface="Verdana" panose="020B0604030504040204" pitchFamily="34" charset="0"/>
                <a:ea typeface="+mn-ea"/>
                <a:cs typeface="+mn-cs"/>
              </a:rPr>
              <a:t>DESPUÉS</a:t>
            </a:r>
          </a:p>
          <a:p>
            <a:pPr algn="ctr" defTabSz="914400">
              <a:spcBef>
                <a:spcPts val="100"/>
              </a:spcBef>
            </a:pPr>
            <a:endParaRPr lang="es-MX" sz="2000" b="1" dirty="0" smtClean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MX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MX" sz="2000" b="1" dirty="0" smtClean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MX" sz="2000" b="1" dirty="0" smtClean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MX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MX" sz="2000" b="1" dirty="0" smtClean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marL="342900" indent="-342900" defTabSz="914400">
              <a:spcBef>
                <a:spcPts val="100"/>
              </a:spcBef>
              <a:buFont typeface="Arial" panose="020B0604020202020204" pitchFamily="34" charset="0"/>
              <a:buChar char="•"/>
            </a:pPr>
            <a:endParaRPr lang="es-MX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marL="342900" indent="-342900" defTabSz="914400">
              <a:spcBef>
                <a:spcPts val="100"/>
              </a:spcBef>
              <a:buFont typeface="Arial" panose="020B0604020202020204" pitchFamily="34" charset="0"/>
              <a:buChar char="•"/>
            </a:pPr>
            <a:endParaRPr lang="es-ES" sz="2000" b="1" dirty="0" smtClean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ES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r>
              <a:rPr lang="es-ES" sz="2000" b="1" dirty="0" smtClean="0">
                <a:solidFill>
                  <a:srgbClr val="000000"/>
                </a:solidFill>
                <a:latin typeface="Verdana" panose="020B0604030504040204" pitchFamily="34" charset="0"/>
                <a:ea typeface="+mn-ea"/>
                <a:cs typeface="+mn-cs"/>
              </a:rPr>
              <a:t> </a:t>
            </a:r>
          </a:p>
          <a:p>
            <a:pPr algn="ctr" defTabSz="914400">
              <a:spcBef>
                <a:spcPts val="100"/>
              </a:spcBef>
            </a:pPr>
            <a:endParaRPr lang="es-ES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1097787"/>
            <a:ext cx="4227909" cy="35069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931" y="1125319"/>
            <a:ext cx="4155869" cy="35274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42945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1"/>
          <p:cNvSpPr txBox="1">
            <a:spLocks/>
          </p:cNvSpPr>
          <p:nvPr/>
        </p:nvSpPr>
        <p:spPr>
          <a:xfrm>
            <a:off x="645886" y="335871"/>
            <a:ext cx="7620000" cy="95952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 defTabSz="914400">
              <a:spcBef>
                <a:spcPts val="100"/>
              </a:spcBef>
            </a:pPr>
            <a:endParaRPr lang="es-MX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r>
              <a:rPr lang="es-MX" sz="2000" b="1" dirty="0" smtClean="0">
                <a:solidFill>
                  <a:srgbClr val="000000"/>
                </a:solidFill>
                <a:latin typeface="Verdana" panose="020B0604030504040204" pitchFamily="34" charset="0"/>
                <a:ea typeface="+mn-ea"/>
                <a:cs typeface="+mn-cs"/>
              </a:rPr>
              <a:t>ADOQUINADO DE VÍAS - BARRIO </a:t>
            </a:r>
            <a:r>
              <a:rPr lang="es-MX" sz="2000" b="1" dirty="0" err="1" smtClean="0">
                <a:solidFill>
                  <a:srgbClr val="000000"/>
                </a:solidFill>
                <a:latin typeface="Verdana" panose="020B0604030504040204" pitchFamily="34" charset="0"/>
                <a:ea typeface="+mn-ea"/>
                <a:cs typeface="+mn-cs"/>
              </a:rPr>
              <a:t>POALÓ</a:t>
            </a:r>
            <a:r>
              <a:rPr lang="es-MX" sz="2000" b="1" dirty="0" smtClean="0">
                <a:solidFill>
                  <a:srgbClr val="000000"/>
                </a:solidFill>
                <a:latin typeface="Verdana" panose="020B0604030504040204" pitchFamily="34" charset="0"/>
                <a:ea typeface="+mn-ea"/>
                <a:cs typeface="+mn-cs"/>
              </a:rPr>
              <a:t> CENTRO </a:t>
            </a:r>
          </a:p>
          <a:p>
            <a:pPr algn="ctr" defTabSz="914400">
              <a:spcBef>
                <a:spcPts val="100"/>
              </a:spcBef>
            </a:pPr>
            <a:endParaRPr lang="es-MX" sz="2000" b="1" dirty="0" smtClean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MX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MX" sz="2000" b="1" dirty="0" smtClean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MX" sz="2000" b="1" dirty="0" smtClean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MX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MX" sz="2000" b="1" dirty="0" smtClean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marL="342900" indent="-342900" defTabSz="914400">
              <a:spcBef>
                <a:spcPts val="100"/>
              </a:spcBef>
              <a:buFont typeface="Arial" panose="020B0604020202020204" pitchFamily="34" charset="0"/>
              <a:buChar char="•"/>
            </a:pPr>
            <a:endParaRPr lang="es-MX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defTabSz="914400">
              <a:spcBef>
                <a:spcPts val="100"/>
              </a:spcBef>
            </a:pPr>
            <a:endParaRPr lang="es-ES" sz="2000" b="1" dirty="0" smtClean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ES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r>
              <a:rPr lang="es-ES" sz="2000" b="1" dirty="0" smtClean="0">
                <a:solidFill>
                  <a:srgbClr val="000000"/>
                </a:solidFill>
                <a:latin typeface="Verdana" panose="020B0604030504040204" pitchFamily="34" charset="0"/>
                <a:ea typeface="+mn-ea"/>
                <a:cs typeface="+mn-cs"/>
              </a:rPr>
              <a:t> </a:t>
            </a:r>
          </a:p>
          <a:p>
            <a:pPr algn="ctr" defTabSz="914400">
              <a:spcBef>
                <a:spcPts val="100"/>
              </a:spcBef>
            </a:pPr>
            <a:endParaRPr lang="es-ES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</p:txBody>
      </p:sp>
      <p:sp>
        <p:nvSpPr>
          <p:cNvPr id="9" name="object 6"/>
          <p:cNvSpPr/>
          <p:nvPr/>
        </p:nvSpPr>
        <p:spPr>
          <a:xfrm>
            <a:off x="4800600" y="5547654"/>
            <a:ext cx="4172858" cy="8749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algn="r"/>
            <a:endParaRPr lang="es-EC" dirty="0"/>
          </a:p>
          <a:p>
            <a:pPr algn="ctr"/>
            <a:r>
              <a:rPr lang="es-EC" dirty="0" smtClean="0">
                <a:solidFill>
                  <a:srgbClr val="000000"/>
                </a:solidFill>
                <a:latin typeface="Verdana" panose="020B0604030504040204" pitchFamily="34" charset="0"/>
              </a:rPr>
              <a:t>MONTO: $</a:t>
            </a:r>
            <a:r>
              <a:rPr lang="es-EC" b="1" dirty="0"/>
              <a:t>27000.00</a:t>
            </a:r>
          </a:p>
        </p:txBody>
      </p:sp>
      <p:sp>
        <p:nvSpPr>
          <p:cNvPr id="6" name="Título 1"/>
          <p:cNvSpPr txBox="1">
            <a:spLocks/>
          </p:cNvSpPr>
          <p:nvPr/>
        </p:nvSpPr>
        <p:spPr>
          <a:xfrm>
            <a:off x="140917" y="4625247"/>
            <a:ext cx="1485900" cy="27348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 defTabSz="914400">
              <a:spcBef>
                <a:spcPts val="100"/>
              </a:spcBef>
            </a:pPr>
            <a:r>
              <a:rPr lang="es-MX" sz="2000" b="1" dirty="0" smtClean="0">
                <a:solidFill>
                  <a:srgbClr val="000000"/>
                </a:solidFill>
                <a:latin typeface="Verdana" panose="020B0604030504040204" pitchFamily="34" charset="0"/>
                <a:ea typeface="+mn-ea"/>
                <a:cs typeface="+mn-cs"/>
              </a:rPr>
              <a:t>ANTES</a:t>
            </a:r>
            <a:endParaRPr lang="es-MX" sz="4400" b="1" dirty="0" smtClean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MX" sz="2000" b="1" dirty="0" smtClean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MX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MX" sz="2000" b="1" dirty="0" smtClean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MX" sz="2000" b="1" dirty="0" smtClean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MX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MX" sz="2000" b="1" dirty="0" smtClean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marL="342900" indent="-342900" defTabSz="914400">
              <a:spcBef>
                <a:spcPts val="100"/>
              </a:spcBef>
              <a:buFont typeface="Arial" panose="020B0604020202020204" pitchFamily="34" charset="0"/>
              <a:buChar char="•"/>
            </a:pPr>
            <a:endParaRPr lang="es-MX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marL="342900" indent="-342900" defTabSz="914400">
              <a:spcBef>
                <a:spcPts val="100"/>
              </a:spcBef>
              <a:buFont typeface="Arial" panose="020B0604020202020204" pitchFamily="34" charset="0"/>
              <a:buChar char="•"/>
            </a:pPr>
            <a:endParaRPr lang="es-ES" sz="2000" b="1" dirty="0" smtClean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ES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r>
              <a:rPr lang="es-ES" sz="2000" b="1" dirty="0" smtClean="0">
                <a:solidFill>
                  <a:srgbClr val="000000"/>
                </a:solidFill>
                <a:latin typeface="Verdana" panose="020B0604030504040204" pitchFamily="34" charset="0"/>
                <a:ea typeface="+mn-ea"/>
                <a:cs typeface="+mn-cs"/>
              </a:rPr>
              <a:t> </a:t>
            </a:r>
          </a:p>
          <a:p>
            <a:pPr algn="ctr" defTabSz="914400">
              <a:spcBef>
                <a:spcPts val="100"/>
              </a:spcBef>
            </a:pPr>
            <a:endParaRPr lang="es-ES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</p:txBody>
      </p:sp>
      <p:graphicFrame>
        <p:nvGraphicFramePr>
          <p:cNvPr id="11" name="Tabla 10"/>
          <p:cNvGraphicFramePr>
            <a:graphicFrameLocks noGrp="1"/>
          </p:cNvGraphicFramePr>
          <p:nvPr/>
        </p:nvGraphicFramePr>
        <p:xfrm>
          <a:off x="301868" y="5276080"/>
          <a:ext cx="4041532" cy="1201968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4041532"/>
              </a:tblGrid>
              <a:tr h="153779">
                <a:tc>
                  <a:txBody>
                    <a:bodyPr/>
                    <a:lstStyle/>
                    <a:p>
                      <a:pPr marL="171450" indent="-171450" algn="l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100" dirty="0" err="1">
                          <a:effectLst/>
                        </a:rPr>
                        <a:t>Calle</a:t>
                      </a:r>
                      <a:r>
                        <a:rPr lang="en-US" sz="1100" dirty="0">
                          <a:effectLst/>
                        </a:rPr>
                        <a:t> 19 de </a:t>
                      </a:r>
                      <a:r>
                        <a:rPr lang="en-US" sz="1100" dirty="0" err="1">
                          <a:effectLst/>
                        </a:rPr>
                        <a:t>Marzo</a:t>
                      </a:r>
                      <a:r>
                        <a:rPr lang="en-US" sz="1100" dirty="0">
                          <a:effectLst/>
                        </a:rPr>
                        <a:t> (</a:t>
                      </a:r>
                      <a:r>
                        <a:rPr lang="en-US" sz="1100" dirty="0" err="1">
                          <a:effectLst/>
                        </a:rPr>
                        <a:t>T1</a:t>
                      </a:r>
                      <a:r>
                        <a:rPr lang="en-US" sz="1100" dirty="0">
                          <a:effectLst/>
                        </a:rPr>
                        <a:t>)</a:t>
                      </a:r>
                      <a:endParaRPr lang="es-EC" sz="1100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153779">
                <a:tc>
                  <a:txBody>
                    <a:bodyPr/>
                    <a:lstStyle/>
                    <a:p>
                      <a:pPr marL="171450" indent="-171450" algn="l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100" dirty="0" err="1">
                          <a:effectLst/>
                        </a:rPr>
                        <a:t>Calle</a:t>
                      </a:r>
                      <a:r>
                        <a:rPr lang="en-US" sz="1100" dirty="0">
                          <a:effectLst/>
                        </a:rPr>
                        <a:t> 19 de </a:t>
                      </a:r>
                      <a:r>
                        <a:rPr lang="en-US" sz="1100" dirty="0" err="1">
                          <a:effectLst/>
                        </a:rPr>
                        <a:t>Marzo</a:t>
                      </a:r>
                      <a:r>
                        <a:rPr lang="en-US" sz="1100" dirty="0">
                          <a:effectLst/>
                        </a:rPr>
                        <a:t> (</a:t>
                      </a:r>
                      <a:r>
                        <a:rPr lang="en-US" sz="1100" dirty="0" err="1">
                          <a:effectLst/>
                        </a:rPr>
                        <a:t>T2</a:t>
                      </a:r>
                      <a:r>
                        <a:rPr lang="en-US" sz="1100" dirty="0">
                          <a:effectLst/>
                        </a:rPr>
                        <a:t>)</a:t>
                      </a:r>
                      <a:endParaRPr lang="es-EC" sz="1100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153779">
                <a:tc>
                  <a:txBody>
                    <a:bodyPr/>
                    <a:lstStyle/>
                    <a:p>
                      <a:pPr marL="171450" indent="-171450" algn="l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100" dirty="0" err="1" smtClean="0">
                          <a:effectLst/>
                        </a:rPr>
                        <a:t>Calle</a:t>
                      </a:r>
                      <a:r>
                        <a:rPr lang="en-US" sz="1100" dirty="0" smtClean="0">
                          <a:effectLst/>
                        </a:rPr>
                        <a:t> </a:t>
                      </a:r>
                      <a:r>
                        <a:rPr lang="en-US" sz="1100" dirty="0" err="1">
                          <a:effectLst/>
                        </a:rPr>
                        <a:t>Ruperto</a:t>
                      </a:r>
                      <a:r>
                        <a:rPr lang="en-US" sz="1100" dirty="0">
                          <a:effectLst/>
                        </a:rPr>
                        <a:t> </a:t>
                      </a:r>
                      <a:r>
                        <a:rPr lang="en-US" sz="1100" dirty="0" err="1">
                          <a:effectLst/>
                        </a:rPr>
                        <a:t>Reinoso</a:t>
                      </a:r>
                      <a:endParaRPr lang="es-EC" sz="1100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65704">
                <a:tc>
                  <a:txBody>
                    <a:bodyPr/>
                    <a:lstStyle/>
                    <a:p>
                      <a:pPr marL="171450" indent="-171450" algn="l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s-ES" sz="1100" dirty="0" smtClean="0">
                          <a:effectLst/>
                        </a:rPr>
                        <a:t>Calle </a:t>
                      </a:r>
                      <a:r>
                        <a:rPr lang="es-ES" sz="1100" dirty="0">
                          <a:effectLst/>
                        </a:rPr>
                        <a:t>S/N del cementerio (</a:t>
                      </a:r>
                      <a:r>
                        <a:rPr lang="es-ES" sz="1100" dirty="0" err="1">
                          <a:effectLst/>
                        </a:rPr>
                        <a:t>T1</a:t>
                      </a:r>
                      <a:r>
                        <a:rPr lang="es-ES" sz="1100" dirty="0">
                          <a:effectLst/>
                        </a:rPr>
                        <a:t>)</a:t>
                      </a:r>
                      <a:endParaRPr lang="es-EC" sz="1100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65704">
                <a:tc>
                  <a:txBody>
                    <a:bodyPr/>
                    <a:lstStyle/>
                    <a:p>
                      <a:pPr marL="171450" indent="-171450" algn="l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s-ES" sz="1100" dirty="0" smtClean="0">
                          <a:effectLst/>
                        </a:rPr>
                        <a:t>Calle </a:t>
                      </a:r>
                      <a:r>
                        <a:rPr lang="es-ES" sz="1100" dirty="0">
                          <a:effectLst/>
                        </a:rPr>
                        <a:t>S/N del cementerio (</a:t>
                      </a:r>
                      <a:r>
                        <a:rPr lang="es-ES" sz="1100" dirty="0" err="1">
                          <a:effectLst/>
                        </a:rPr>
                        <a:t>T2</a:t>
                      </a:r>
                      <a:r>
                        <a:rPr lang="es-ES" sz="1100" dirty="0">
                          <a:effectLst/>
                        </a:rPr>
                        <a:t>)</a:t>
                      </a:r>
                      <a:endParaRPr lang="es-EC" sz="1100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153779">
                <a:tc>
                  <a:txBody>
                    <a:bodyPr/>
                    <a:lstStyle/>
                    <a:p>
                      <a:pPr marL="171450" indent="-171450" algn="l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100" dirty="0" err="1" smtClean="0">
                          <a:effectLst/>
                        </a:rPr>
                        <a:t>Calle</a:t>
                      </a:r>
                      <a:r>
                        <a:rPr lang="en-US" sz="1100" dirty="0" smtClean="0">
                          <a:effectLst/>
                        </a:rPr>
                        <a:t> </a:t>
                      </a:r>
                      <a:r>
                        <a:rPr lang="en-US" sz="1100" dirty="0" err="1">
                          <a:effectLst/>
                        </a:rPr>
                        <a:t>Señor</a:t>
                      </a:r>
                      <a:r>
                        <a:rPr lang="en-US" sz="1100" dirty="0">
                          <a:effectLst/>
                        </a:rPr>
                        <a:t> de </a:t>
                      </a:r>
                      <a:r>
                        <a:rPr lang="en-US" sz="1100" dirty="0" err="1">
                          <a:effectLst/>
                        </a:rPr>
                        <a:t>Maca</a:t>
                      </a:r>
                      <a:endParaRPr lang="es-EC" sz="1100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13" name="Título 1"/>
          <p:cNvSpPr txBox="1">
            <a:spLocks/>
          </p:cNvSpPr>
          <p:nvPr/>
        </p:nvSpPr>
        <p:spPr>
          <a:xfrm>
            <a:off x="6553200" y="4610683"/>
            <a:ext cx="2590800" cy="5334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 defTabSz="914400">
              <a:spcBef>
                <a:spcPts val="100"/>
              </a:spcBef>
            </a:pPr>
            <a:r>
              <a:rPr lang="es-MX" sz="1400" b="1" dirty="0" smtClean="0">
                <a:solidFill>
                  <a:srgbClr val="000000"/>
                </a:solidFill>
                <a:latin typeface="Verdana" panose="020B0604030504040204" pitchFamily="34" charset="0"/>
              </a:rPr>
              <a:t>RUPERTO REINOSO</a:t>
            </a:r>
            <a:endParaRPr lang="es-MX" sz="1400" b="1" dirty="0">
              <a:solidFill>
                <a:srgbClr val="000000"/>
              </a:solidFill>
              <a:latin typeface="Verdana" panose="020B0604030504040204" pitchFamily="34" charset="0"/>
            </a:endParaRPr>
          </a:p>
          <a:p>
            <a:pPr algn="ctr" defTabSz="914400">
              <a:spcBef>
                <a:spcPts val="100"/>
              </a:spcBef>
            </a:pPr>
            <a:r>
              <a:rPr lang="es-MX" sz="2000" b="1" dirty="0" smtClean="0">
                <a:solidFill>
                  <a:srgbClr val="000000"/>
                </a:solidFill>
                <a:latin typeface="Verdana" panose="020B0604030504040204" pitchFamily="34" charset="0"/>
                <a:ea typeface="+mn-ea"/>
                <a:cs typeface="+mn-cs"/>
              </a:rPr>
              <a:t> </a:t>
            </a:r>
            <a:endParaRPr lang="es-MX" sz="4400" b="1" dirty="0" smtClean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MX" sz="2000" b="1" dirty="0" smtClean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MX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MX" sz="2000" b="1" dirty="0" smtClean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MX" sz="2000" b="1" dirty="0" smtClean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MX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MX" sz="2000" b="1" dirty="0" smtClean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marL="342900" indent="-342900" defTabSz="914400">
              <a:spcBef>
                <a:spcPts val="100"/>
              </a:spcBef>
              <a:buFont typeface="Arial" panose="020B0604020202020204" pitchFamily="34" charset="0"/>
              <a:buChar char="•"/>
            </a:pPr>
            <a:endParaRPr lang="es-MX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marL="342900" indent="-342900" defTabSz="914400">
              <a:spcBef>
                <a:spcPts val="100"/>
              </a:spcBef>
              <a:buFont typeface="Arial" panose="020B0604020202020204" pitchFamily="34" charset="0"/>
              <a:buChar char="•"/>
            </a:pPr>
            <a:endParaRPr lang="es-ES" sz="2000" b="1" dirty="0" smtClean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ES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r>
              <a:rPr lang="es-ES" sz="2000" b="1" dirty="0" smtClean="0">
                <a:solidFill>
                  <a:srgbClr val="000000"/>
                </a:solidFill>
                <a:latin typeface="Verdana" panose="020B0604030504040204" pitchFamily="34" charset="0"/>
                <a:ea typeface="+mn-ea"/>
                <a:cs typeface="+mn-cs"/>
              </a:rPr>
              <a:t> </a:t>
            </a:r>
          </a:p>
          <a:p>
            <a:pPr algn="ctr" defTabSz="914400">
              <a:spcBef>
                <a:spcPts val="100"/>
              </a:spcBef>
            </a:pPr>
            <a:endParaRPr lang="es-ES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</p:txBody>
      </p:sp>
      <p:sp>
        <p:nvSpPr>
          <p:cNvPr id="14" name="Título 1"/>
          <p:cNvSpPr txBox="1">
            <a:spLocks/>
          </p:cNvSpPr>
          <p:nvPr/>
        </p:nvSpPr>
        <p:spPr>
          <a:xfrm>
            <a:off x="1723532" y="4652778"/>
            <a:ext cx="2438400" cy="42711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 defTabSz="914400">
              <a:spcBef>
                <a:spcPts val="100"/>
              </a:spcBef>
            </a:pPr>
            <a:r>
              <a:rPr lang="es-MX" sz="1400" b="1" dirty="0">
                <a:solidFill>
                  <a:srgbClr val="000000"/>
                </a:solidFill>
                <a:latin typeface="Verdana" panose="020B0604030504040204" pitchFamily="34" charset="0"/>
              </a:rPr>
              <a:t>RUPERTO REINOSO</a:t>
            </a:r>
          </a:p>
          <a:p>
            <a:pPr algn="ctr" defTabSz="914400">
              <a:spcBef>
                <a:spcPts val="100"/>
              </a:spcBef>
            </a:pPr>
            <a:endParaRPr lang="es-MX" sz="2000" b="1" dirty="0" smtClean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MX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MX" sz="2000" b="1" dirty="0" smtClean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MX" sz="2000" b="1" dirty="0" smtClean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MX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MX" sz="2000" b="1" dirty="0" smtClean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marL="342900" indent="-342900" defTabSz="914400">
              <a:spcBef>
                <a:spcPts val="100"/>
              </a:spcBef>
              <a:buFont typeface="Arial" panose="020B0604020202020204" pitchFamily="34" charset="0"/>
              <a:buChar char="•"/>
            </a:pPr>
            <a:endParaRPr lang="es-MX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marL="342900" indent="-342900" defTabSz="914400">
              <a:spcBef>
                <a:spcPts val="100"/>
              </a:spcBef>
              <a:buFont typeface="Arial" panose="020B0604020202020204" pitchFamily="34" charset="0"/>
              <a:buChar char="•"/>
            </a:pPr>
            <a:endParaRPr lang="es-ES" sz="2000" b="1" dirty="0" smtClean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ES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r>
              <a:rPr lang="es-ES" sz="2000" b="1" dirty="0" smtClean="0">
                <a:solidFill>
                  <a:srgbClr val="000000"/>
                </a:solidFill>
                <a:latin typeface="Verdana" panose="020B0604030504040204" pitchFamily="34" charset="0"/>
                <a:ea typeface="+mn-ea"/>
                <a:cs typeface="+mn-cs"/>
              </a:rPr>
              <a:t> </a:t>
            </a:r>
          </a:p>
          <a:p>
            <a:pPr algn="ctr" defTabSz="914400">
              <a:spcBef>
                <a:spcPts val="100"/>
              </a:spcBef>
            </a:pPr>
            <a:endParaRPr lang="es-ES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</p:txBody>
      </p:sp>
      <p:sp>
        <p:nvSpPr>
          <p:cNvPr id="19" name="Título 1"/>
          <p:cNvSpPr txBox="1">
            <a:spLocks/>
          </p:cNvSpPr>
          <p:nvPr/>
        </p:nvSpPr>
        <p:spPr>
          <a:xfrm>
            <a:off x="4859086" y="4618874"/>
            <a:ext cx="1523572" cy="22284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 defTabSz="914400">
              <a:spcBef>
                <a:spcPts val="100"/>
              </a:spcBef>
            </a:pPr>
            <a:r>
              <a:rPr lang="es-MX" sz="2000" b="1" dirty="0">
                <a:solidFill>
                  <a:srgbClr val="000000"/>
                </a:solidFill>
                <a:latin typeface="Verdana" panose="020B0604030504040204" pitchFamily="34" charset="0"/>
                <a:ea typeface="+mn-ea"/>
                <a:cs typeface="+mn-cs"/>
              </a:rPr>
              <a:t>DESPUÉS</a:t>
            </a:r>
          </a:p>
          <a:p>
            <a:pPr algn="ctr" defTabSz="914400">
              <a:spcBef>
                <a:spcPts val="100"/>
              </a:spcBef>
            </a:pPr>
            <a:endParaRPr lang="es-MX" sz="2000" b="1" dirty="0" smtClean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MX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MX" sz="2000" b="1" dirty="0" smtClean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MX" sz="2000" b="1" dirty="0" smtClean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MX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MX" sz="2000" b="1" dirty="0" smtClean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marL="342900" indent="-342900" defTabSz="914400">
              <a:spcBef>
                <a:spcPts val="100"/>
              </a:spcBef>
              <a:buFont typeface="Arial" panose="020B0604020202020204" pitchFamily="34" charset="0"/>
              <a:buChar char="•"/>
            </a:pPr>
            <a:endParaRPr lang="es-MX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marL="342900" indent="-342900" defTabSz="914400">
              <a:spcBef>
                <a:spcPts val="100"/>
              </a:spcBef>
              <a:buFont typeface="Arial" panose="020B0604020202020204" pitchFamily="34" charset="0"/>
              <a:buChar char="•"/>
            </a:pPr>
            <a:endParaRPr lang="es-ES" sz="2000" b="1" dirty="0" smtClean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ES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r>
              <a:rPr lang="es-ES" sz="2000" b="1" dirty="0" smtClean="0">
                <a:solidFill>
                  <a:srgbClr val="000000"/>
                </a:solidFill>
                <a:latin typeface="Verdana" panose="020B0604030504040204" pitchFamily="34" charset="0"/>
                <a:ea typeface="+mn-ea"/>
                <a:cs typeface="+mn-cs"/>
              </a:rPr>
              <a:t> </a:t>
            </a:r>
          </a:p>
          <a:p>
            <a:pPr algn="ctr" defTabSz="914400">
              <a:spcBef>
                <a:spcPts val="100"/>
              </a:spcBef>
            </a:pPr>
            <a:endParaRPr lang="es-ES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1097787"/>
            <a:ext cx="4227909" cy="35069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15" y="1280504"/>
            <a:ext cx="4088217" cy="33242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584050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1"/>
          <p:cNvSpPr txBox="1">
            <a:spLocks/>
          </p:cNvSpPr>
          <p:nvPr/>
        </p:nvSpPr>
        <p:spPr>
          <a:xfrm>
            <a:off x="645886" y="335871"/>
            <a:ext cx="7620000" cy="126432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 defTabSz="914400">
              <a:spcBef>
                <a:spcPts val="100"/>
              </a:spcBef>
            </a:pPr>
            <a:endParaRPr lang="es-MX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r>
              <a:rPr lang="es-MX" sz="2000" b="1" dirty="0">
                <a:solidFill>
                  <a:srgbClr val="000000"/>
                </a:solidFill>
                <a:latin typeface="Verdana" panose="020B0604030504040204" pitchFamily="34" charset="0"/>
                <a:ea typeface="+mn-ea"/>
                <a:cs typeface="+mn-cs"/>
              </a:rPr>
              <a:t>MEJORAMIENTO Y MANTENIMIENTO VIAL -  </a:t>
            </a:r>
            <a:r>
              <a:rPr lang="es-MX" sz="2000" b="1" dirty="0" err="1">
                <a:solidFill>
                  <a:srgbClr val="000000"/>
                </a:solidFill>
                <a:latin typeface="Verdana" panose="020B0604030504040204" pitchFamily="34" charset="0"/>
                <a:ea typeface="+mn-ea"/>
                <a:cs typeface="+mn-cs"/>
              </a:rPr>
              <a:t>POALÓ</a:t>
            </a:r>
            <a:r>
              <a:rPr lang="es-MX" sz="2000" b="1" dirty="0">
                <a:solidFill>
                  <a:srgbClr val="000000"/>
                </a:solidFill>
                <a:latin typeface="Verdana" panose="020B0604030504040204" pitchFamily="34" charset="0"/>
                <a:ea typeface="+mn-ea"/>
                <a:cs typeface="+mn-cs"/>
              </a:rPr>
              <a:t> CENTRO</a:t>
            </a:r>
          </a:p>
          <a:p>
            <a:pPr algn="ctr" defTabSz="914400">
              <a:spcBef>
                <a:spcPts val="100"/>
              </a:spcBef>
            </a:pPr>
            <a:endParaRPr lang="es-MX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MX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MX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MX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MX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marL="342900" indent="-342900" defTabSz="914400">
              <a:spcBef>
                <a:spcPts val="100"/>
              </a:spcBef>
              <a:buFont typeface="Arial" panose="020B0604020202020204" pitchFamily="34" charset="0"/>
              <a:buChar char="•"/>
            </a:pPr>
            <a:endParaRPr lang="es-MX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marL="342900" indent="-342900" defTabSz="914400">
              <a:spcBef>
                <a:spcPts val="100"/>
              </a:spcBef>
              <a:buFont typeface="Arial" panose="020B0604020202020204" pitchFamily="34" charset="0"/>
              <a:buChar char="•"/>
            </a:pPr>
            <a:endParaRPr lang="es-ES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ES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r>
              <a:rPr lang="es-ES" sz="2000" b="1" dirty="0">
                <a:solidFill>
                  <a:srgbClr val="000000"/>
                </a:solidFill>
                <a:latin typeface="Verdana" panose="020B0604030504040204" pitchFamily="34" charset="0"/>
                <a:ea typeface="+mn-ea"/>
                <a:cs typeface="+mn-cs"/>
              </a:rPr>
              <a:t> </a:t>
            </a:r>
          </a:p>
          <a:p>
            <a:pPr algn="ctr" defTabSz="914400">
              <a:spcBef>
                <a:spcPts val="100"/>
              </a:spcBef>
            </a:pPr>
            <a:endParaRPr lang="es-ES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</p:txBody>
      </p:sp>
      <p:sp>
        <p:nvSpPr>
          <p:cNvPr id="9" name="object 6"/>
          <p:cNvSpPr/>
          <p:nvPr/>
        </p:nvSpPr>
        <p:spPr>
          <a:xfrm>
            <a:off x="627742" y="5486400"/>
            <a:ext cx="6611258" cy="8749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algn="r"/>
            <a:endParaRPr lang="es-EC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ctr"/>
            <a:r>
              <a:rPr lang="es-EC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MONTO: $</a:t>
            </a:r>
            <a:r>
              <a:rPr lang="es-EC" b="1" dirty="0">
                <a:latin typeface="Verdana" panose="020B0604030504040204" pitchFamily="34" charset="0"/>
                <a:ea typeface="Verdana" panose="020B0604030504040204" pitchFamily="34" charset="0"/>
              </a:rPr>
              <a:t>27000.00</a:t>
            </a:r>
          </a:p>
        </p:txBody>
      </p:sp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2001408"/>
              </p:ext>
            </p:extLst>
          </p:nvPr>
        </p:nvGraphicFramePr>
        <p:xfrm>
          <a:off x="6934200" y="5059680"/>
          <a:ext cx="2286000" cy="1341120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2286000"/>
              </a:tblGrid>
              <a:tr h="150788">
                <a:tc>
                  <a:txBody>
                    <a:bodyPr/>
                    <a:lstStyle/>
                    <a:p>
                      <a:pPr marL="171450" indent="-171450" algn="l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100" b="1" dirty="0" err="1">
                          <a:effectLst/>
                        </a:rPr>
                        <a:t>Calle</a:t>
                      </a:r>
                      <a:r>
                        <a:rPr lang="en-US" sz="1100" b="1" dirty="0">
                          <a:effectLst/>
                        </a:rPr>
                        <a:t> 19 de </a:t>
                      </a:r>
                      <a:r>
                        <a:rPr lang="en-US" sz="1100" b="1" dirty="0" err="1">
                          <a:effectLst/>
                        </a:rPr>
                        <a:t>Marzo</a:t>
                      </a:r>
                      <a:r>
                        <a:rPr lang="en-US" sz="1100" b="1" dirty="0">
                          <a:effectLst/>
                        </a:rPr>
                        <a:t> (</a:t>
                      </a:r>
                      <a:r>
                        <a:rPr lang="en-US" sz="1100" b="1" dirty="0" err="1">
                          <a:effectLst/>
                        </a:rPr>
                        <a:t>T1</a:t>
                      </a:r>
                      <a:r>
                        <a:rPr lang="en-US" sz="1100" b="1" dirty="0">
                          <a:effectLst/>
                        </a:rPr>
                        <a:t>)</a:t>
                      </a:r>
                      <a:endParaRPr lang="es-EC" sz="1100" b="1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150788">
                <a:tc>
                  <a:txBody>
                    <a:bodyPr/>
                    <a:lstStyle/>
                    <a:p>
                      <a:pPr marL="171450" indent="-171450" algn="l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100" b="1" dirty="0" err="1">
                          <a:effectLst/>
                        </a:rPr>
                        <a:t>Calle</a:t>
                      </a:r>
                      <a:r>
                        <a:rPr lang="en-US" sz="1100" b="1" dirty="0">
                          <a:effectLst/>
                        </a:rPr>
                        <a:t> 19 de </a:t>
                      </a:r>
                      <a:r>
                        <a:rPr lang="en-US" sz="1100" b="1" dirty="0" err="1">
                          <a:effectLst/>
                        </a:rPr>
                        <a:t>Marzo</a:t>
                      </a:r>
                      <a:r>
                        <a:rPr lang="en-US" sz="1100" b="1" dirty="0">
                          <a:effectLst/>
                        </a:rPr>
                        <a:t> (</a:t>
                      </a:r>
                      <a:r>
                        <a:rPr lang="en-US" sz="1100" b="1" dirty="0" err="1">
                          <a:effectLst/>
                        </a:rPr>
                        <a:t>T2</a:t>
                      </a:r>
                      <a:r>
                        <a:rPr lang="en-US" sz="1100" b="1" dirty="0">
                          <a:effectLst/>
                        </a:rPr>
                        <a:t>)</a:t>
                      </a:r>
                      <a:endParaRPr lang="es-EC" sz="1100" b="1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150788">
                <a:tc>
                  <a:txBody>
                    <a:bodyPr/>
                    <a:lstStyle/>
                    <a:p>
                      <a:pPr marL="171450" indent="-171450" algn="l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100" b="1" dirty="0" err="1" smtClean="0">
                          <a:effectLst/>
                        </a:rPr>
                        <a:t>Calle</a:t>
                      </a:r>
                      <a:r>
                        <a:rPr lang="en-US" sz="1100" b="1" dirty="0" smtClean="0">
                          <a:effectLst/>
                        </a:rPr>
                        <a:t> </a:t>
                      </a:r>
                      <a:r>
                        <a:rPr lang="en-US" sz="1100" b="1" dirty="0" err="1">
                          <a:effectLst/>
                        </a:rPr>
                        <a:t>Ruperto</a:t>
                      </a:r>
                      <a:r>
                        <a:rPr lang="en-US" sz="1100" b="1" dirty="0">
                          <a:effectLst/>
                        </a:rPr>
                        <a:t> </a:t>
                      </a:r>
                      <a:r>
                        <a:rPr lang="en-US" sz="1100" b="1" dirty="0" err="1">
                          <a:effectLst/>
                        </a:rPr>
                        <a:t>Reinoso</a:t>
                      </a:r>
                      <a:endParaRPr lang="es-EC" sz="1100" b="1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01576">
                <a:tc>
                  <a:txBody>
                    <a:bodyPr/>
                    <a:lstStyle/>
                    <a:p>
                      <a:pPr marL="171450" indent="-171450" algn="l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s-ES" sz="1100" b="1" dirty="0" smtClean="0">
                          <a:effectLst/>
                        </a:rPr>
                        <a:t>Calle </a:t>
                      </a:r>
                      <a:r>
                        <a:rPr lang="es-ES" sz="1100" b="1" dirty="0">
                          <a:effectLst/>
                        </a:rPr>
                        <a:t>S/N del cementerio (</a:t>
                      </a:r>
                      <a:r>
                        <a:rPr lang="es-ES" sz="1100" b="1" dirty="0" err="1">
                          <a:effectLst/>
                        </a:rPr>
                        <a:t>T1</a:t>
                      </a:r>
                      <a:r>
                        <a:rPr lang="es-ES" sz="1100" b="1" dirty="0">
                          <a:effectLst/>
                        </a:rPr>
                        <a:t>)</a:t>
                      </a:r>
                      <a:endParaRPr lang="es-EC" sz="1100" b="1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01576">
                <a:tc>
                  <a:txBody>
                    <a:bodyPr/>
                    <a:lstStyle/>
                    <a:p>
                      <a:pPr marL="171450" indent="-171450" algn="l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s-ES" sz="1100" b="1" dirty="0" smtClean="0">
                          <a:effectLst/>
                        </a:rPr>
                        <a:t>Calle </a:t>
                      </a:r>
                      <a:r>
                        <a:rPr lang="es-ES" sz="1100" b="1" dirty="0">
                          <a:effectLst/>
                        </a:rPr>
                        <a:t>S/N del cementerio (</a:t>
                      </a:r>
                      <a:r>
                        <a:rPr lang="es-ES" sz="1100" b="1" dirty="0" err="1">
                          <a:effectLst/>
                        </a:rPr>
                        <a:t>T2</a:t>
                      </a:r>
                      <a:r>
                        <a:rPr lang="es-ES" sz="1100" b="1" dirty="0">
                          <a:effectLst/>
                        </a:rPr>
                        <a:t>)</a:t>
                      </a:r>
                      <a:endParaRPr lang="es-EC" sz="1100" b="1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8135">
                <a:tc>
                  <a:txBody>
                    <a:bodyPr/>
                    <a:lstStyle/>
                    <a:p>
                      <a:pPr marL="171450" indent="-171450" algn="l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100" b="1" dirty="0" err="1">
                          <a:effectLst/>
                        </a:rPr>
                        <a:t>Calle</a:t>
                      </a:r>
                      <a:r>
                        <a:rPr lang="en-US" sz="1100" b="1" dirty="0">
                          <a:effectLst/>
                        </a:rPr>
                        <a:t> </a:t>
                      </a:r>
                      <a:r>
                        <a:rPr lang="en-US" sz="1100" b="1" dirty="0" err="1">
                          <a:effectLst/>
                        </a:rPr>
                        <a:t>Señor</a:t>
                      </a:r>
                      <a:r>
                        <a:rPr lang="en-US" sz="1100" b="1" dirty="0">
                          <a:effectLst/>
                        </a:rPr>
                        <a:t> de </a:t>
                      </a:r>
                      <a:r>
                        <a:rPr lang="en-US" sz="1100" b="1" dirty="0" err="1">
                          <a:effectLst/>
                        </a:rPr>
                        <a:t>Maca</a:t>
                      </a:r>
                      <a:endParaRPr lang="es-EC" sz="1100" b="1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2" t="36170" r="-532"/>
          <a:stretch/>
        </p:blipFill>
        <p:spPr>
          <a:xfrm>
            <a:off x="4267200" y="1732440"/>
            <a:ext cx="4775200" cy="27975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723813"/>
            <a:ext cx="3745523" cy="28062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Título 1"/>
          <p:cNvSpPr txBox="1">
            <a:spLocks/>
          </p:cNvSpPr>
          <p:nvPr/>
        </p:nvSpPr>
        <p:spPr>
          <a:xfrm>
            <a:off x="2500066" y="4794658"/>
            <a:ext cx="3534268" cy="42711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 defTabSz="914400">
              <a:spcBef>
                <a:spcPts val="100"/>
              </a:spcBef>
            </a:pPr>
            <a:r>
              <a:rPr lang="es-MX" sz="1400" b="1" dirty="0" smtClean="0">
                <a:solidFill>
                  <a:srgbClr val="000000"/>
                </a:solidFill>
                <a:latin typeface="Verdana" panose="020B0604030504040204" pitchFamily="34" charset="0"/>
              </a:rPr>
              <a:t>FISCALIZADOR Y CONTRATISTA</a:t>
            </a:r>
            <a:endParaRPr lang="es-MX" sz="1400" b="1" dirty="0">
              <a:solidFill>
                <a:srgbClr val="000000"/>
              </a:solidFill>
              <a:latin typeface="Verdana" panose="020B0604030504040204" pitchFamily="34" charset="0"/>
            </a:endParaRPr>
          </a:p>
          <a:p>
            <a:pPr algn="ctr" defTabSz="914400">
              <a:spcBef>
                <a:spcPts val="100"/>
              </a:spcBef>
            </a:pPr>
            <a:endParaRPr lang="es-MX" sz="2000" b="1" dirty="0" smtClean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MX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MX" sz="2000" b="1" dirty="0" smtClean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MX" sz="2000" b="1" dirty="0" smtClean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MX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MX" sz="2000" b="1" dirty="0" smtClean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marL="342900" indent="-342900" defTabSz="914400">
              <a:spcBef>
                <a:spcPts val="100"/>
              </a:spcBef>
              <a:buFont typeface="Arial" panose="020B0604020202020204" pitchFamily="34" charset="0"/>
              <a:buChar char="•"/>
            </a:pPr>
            <a:endParaRPr lang="es-MX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marL="342900" indent="-342900" defTabSz="914400">
              <a:spcBef>
                <a:spcPts val="100"/>
              </a:spcBef>
              <a:buFont typeface="Arial" panose="020B0604020202020204" pitchFamily="34" charset="0"/>
              <a:buChar char="•"/>
            </a:pPr>
            <a:endParaRPr lang="es-ES" sz="2000" b="1" dirty="0" smtClean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ES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r>
              <a:rPr lang="es-ES" sz="2000" b="1" dirty="0" smtClean="0">
                <a:solidFill>
                  <a:srgbClr val="000000"/>
                </a:solidFill>
                <a:latin typeface="Verdana" panose="020B0604030504040204" pitchFamily="34" charset="0"/>
                <a:ea typeface="+mn-ea"/>
                <a:cs typeface="+mn-cs"/>
              </a:rPr>
              <a:t> </a:t>
            </a:r>
          </a:p>
          <a:p>
            <a:pPr algn="ctr" defTabSz="914400">
              <a:spcBef>
                <a:spcPts val="100"/>
              </a:spcBef>
            </a:pPr>
            <a:endParaRPr lang="es-ES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66414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1"/>
          <p:cNvSpPr txBox="1">
            <a:spLocks/>
          </p:cNvSpPr>
          <p:nvPr/>
        </p:nvSpPr>
        <p:spPr>
          <a:xfrm>
            <a:off x="645886" y="335871"/>
            <a:ext cx="7620000" cy="18288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just" defTabSz="914400">
              <a:spcBef>
                <a:spcPts val="100"/>
              </a:spcBef>
            </a:pPr>
            <a:r>
              <a:rPr lang="es-ES" sz="2800" b="1" dirty="0">
                <a:solidFill>
                  <a:srgbClr val="000000"/>
                </a:solidFill>
                <a:latin typeface="Verdana" panose="020B0604030504040204" pitchFamily="34" charset="0"/>
                <a:ea typeface="+mn-ea"/>
                <a:cs typeface="+mn-cs"/>
              </a:rPr>
              <a:t> </a:t>
            </a:r>
            <a:r>
              <a:rPr lang="es-ES" sz="2000" b="1" dirty="0">
                <a:solidFill>
                  <a:srgbClr val="000000"/>
                </a:solidFill>
                <a:latin typeface="Verdana" panose="020B0604030504040204" pitchFamily="34" charset="0"/>
                <a:ea typeface="+mn-ea"/>
                <a:cs typeface="+mn-cs"/>
              </a:rPr>
              <a:t>TERMINACIÓN DE LA CONSTRUCCIÓN DE CUNETAS LATERALES DE HORMIGÓN SIMPLE Y MURO DE HORMIGÓN EN LA VÍA MACA UGSHALOMA</a:t>
            </a:r>
            <a:endParaRPr lang="es-EC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</p:txBody>
      </p:sp>
      <p:sp>
        <p:nvSpPr>
          <p:cNvPr id="9" name="object 6"/>
          <p:cNvSpPr/>
          <p:nvPr/>
        </p:nvSpPr>
        <p:spPr>
          <a:xfrm>
            <a:off x="627742" y="5486400"/>
            <a:ext cx="3410857" cy="8749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algn="r"/>
            <a:endParaRPr lang="es-EC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ctr"/>
            <a:r>
              <a:rPr lang="es-EC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MONTO: $</a:t>
            </a:r>
            <a:r>
              <a:rPr lang="es-EC" dirty="0">
                <a:latin typeface="Verdana" panose="020B0604030504040204" pitchFamily="34" charset="0"/>
                <a:ea typeface="Verdana" panose="020B0604030504040204" pitchFamily="34" charset="0"/>
              </a:rPr>
              <a:t>5775.00</a:t>
            </a:r>
          </a:p>
        </p:txBody>
      </p:sp>
      <p:sp>
        <p:nvSpPr>
          <p:cNvPr id="5" name="object 6"/>
          <p:cNvSpPr/>
          <p:nvPr/>
        </p:nvSpPr>
        <p:spPr>
          <a:xfrm>
            <a:off x="5105400" y="5541263"/>
            <a:ext cx="2667000" cy="8749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algn="r"/>
            <a:endParaRPr lang="es-EC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ctr"/>
            <a:r>
              <a:rPr lang="es-EC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CANTIDAD 1100ML</a:t>
            </a:r>
            <a:endParaRPr lang="es-EC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="" xmlns:a16="http://schemas.microsoft.com/office/drawing/2014/main" id="{FB26B887-D754-98A4-D8D0-DC1529DD0C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886" y="1909092"/>
            <a:ext cx="3616171" cy="334870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Imagen 5">
            <a:extLst>
              <a:ext uri="{FF2B5EF4-FFF2-40B4-BE49-F238E27FC236}">
                <a16:creationId xmlns="" xmlns:a16="http://schemas.microsoft.com/office/drawing/2014/main" id="{9DBAF704-3939-18D3-D818-DC4DC2ED21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909093"/>
            <a:ext cx="3810000" cy="31833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584221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1"/>
          <p:cNvSpPr txBox="1">
            <a:spLocks/>
          </p:cNvSpPr>
          <p:nvPr/>
        </p:nvSpPr>
        <p:spPr>
          <a:xfrm>
            <a:off x="533400" y="609600"/>
            <a:ext cx="7620000" cy="8382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 defTabSz="914400">
              <a:spcBef>
                <a:spcPts val="100"/>
              </a:spcBef>
            </a:pPr>
            <a:r>
              <a:rPr lang="es-ES" sz="2800" b="1" dirty="0">
                <a:solidFill>
                  <a:srgbClr val="000000"/>
                </a:solidFill>
                <a:latin typeface="Verdana" panose="020B0604030504040204" pitchFamily="34" charset="0"/>
                <a:ea typeface="+mn-ea"/>
                <a:cs typeface="+mn-cs"/>
              </a:rPr>
              <a:t> </a:t>
            </a:r>
            <a:r>
              <a:rPr lang="es-ES" sz="2000" b="1" dirty="0" smtClean="0">
                <a:solidFill>
                  <a:srgbClr val="000000"/>
                </a:solidFill>
                <a:latin typeface="Verdana" panose="020B0604030504040204" pitchFamily="34" charset="0"/>
                <a:ea typeface="+mn-ea"/>
                <a:cs typeface="+mn-cs"/>
              </a:rPr>
              <a:t>CONTRATACIÓN DE SERVICIOS PROFESIONALES – INGENIERÍA CIVIL </a:t>
            </a:r>
            <a:endParaRPr lang="es-EC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</p:txBody>
      </p:sp>
      <p:sp>
        <p:nvSpPr>
          <p:cNvPr id="9" name="object 6"/>
          <p:cNvSpPr/>
          <p:nvPr/>
        </p:nvSpPr>
        <p:spPr>
          <a:xfrm>
            <a:off x="5733143" y="5715000"/>
            <a:ext cx="3410857" cy="8749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algn="r"/>
            <a:endParaRPr lang="es-EC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ctr"/>
            <a:r>
              <a:rPr lang="es-EC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MONTO: </a:t>
            </a:r>
            <a:r>
              <a:rPr lang="es-EC" dirty="0" smtClean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$</a:t>
            </a:r>
            <a:r>
              <a:rPr lang="es-EC" dirty="0" smtClean="0">
                <a:latin typeface="Verdana" panose="020B0604030504040204" pitchFamily="34" charset="0"/>
                <a:ea typeface="Verdana" panose="020B0604030504040204" pitchFamily="34" charset="0"/>
              </a:rPr>
              <a:t> 976.18</a:t>
            </a:r>
            <a:endParaRPr lang="es-EC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2" name="Título 1"/>
          <p:cNvSpPr txBox="1">
            <a:spLocks/>
          </p:cNvSpPr>
          <p:nvPr/>
        </p:nvSpPr>
        <p:spPr>
          <a:xfrm>
            <a:off x="533400" y="1600200"/>
            <a:ext cx="7467600" cy="8382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just" defTabSz="914400">
              <a:spcBef>
                <a:spcPts val="100"/>
              </a:spcBef>
            </a:pPr>
            <a:r>
              <a:rPr lang="es-ES" sz="2800" b="1" dirty="0">
                <a:solidFill>
                  <a:srgbClr val="000000"/>
                </a:solidFill>
                <a:latin typeface="Verdana" panose="020B0604030504040204" pitchFamily="34" charset="0"/>
                <a:ea typeface="+mn-ea"/>
                <a:cs typeface="+mn-cs"/>
              </a:rPr>
              <a:t> </a:t>
            </a:r>
            <a:endParaRPr lang="es-EC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</p:txBody>
      </p:sp>
      <p:sp>
        <p:nvSpPr>
          <p:cNvPr id="13" name="Título 1"/>
          <p:cNvSpPr txBox="1">
            <a:spLocks/>
          </p:cNvSpPr>
          <p:nvPr/>
        </p:nvSpPr>
        <p:spPr>
          <a:xfrm>
            <a:off x="457200" y="1600200"/>
            <a:ext cx="7010400" cy="45720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2800" b="1" dirty="0">
                <a:solidFill>
                  <a:srgbClr val="000000"/>
                </a:solidFill>
                <a:latin typeface="Verdana" panose="020B0604030504040204" pitchFamily="34" charset="0"/>
                <a:ea typeface="+mn-ea"/>
                <a:cs typeface="+mn-cs"/>
              </a:rPr>
              <a:t> </a:t>
            </a:r>
            <a:r>
              <a:rPr lang="es-MX" sz="1800" dirty="0" smtClean="0"/>
              <a:t>JUSTIFICATIVO TÉCNICO PARA LA CONSTRUCCIÓN </a:t>
            </a:r>
            <a:r>
              <a:rPr lang="es-MX" sz="1800" dirty="0"/>
              <a:t>DE CUNETAS DE LAS VÍAS </a:t>
            </a:r>
            <a:r>
              <a:rPr lang="es-MX" sz="1800" b="1" dirty="0"/>
              <a:t>MACA </a:t>
            </a:r>
            <a:r>
              <a:rPr lang="es-MX" sz="1800" b="1" dirty="0" err="1"/>
              <a:t>MILINPUNGO</a:t>
            </a:r>
            <a:r>
              <a:rPr lang="es-MX" sz="1800" b="1" dirty="0"/>
              <a:t> Y MACA </a:t>
            </a:r>
            <a:r>
              <a:rPr lang="es-MX" sz="1800" b="1" dirty="0" err="1" smtClean="0"/>
              <a:t>CHUQUIRALOMA</a:t>
            </a:r>
            <a:r>
              <a:rPr lang="es-MX" sz="1800" b="1" dirty="0" smtClean="0"/>
              <a:t> – MACA </a:t>
            </a:r>
            <a:r>
              <a:rPr lang="es-MX" sz="1800" b="1" dirty="0" err="1" smtClean="0"/>
              <a:t>ATAPULO</a:t>
            </a:r>
            <a:r>
              <a:rPr lang="es-MX" sz="1800" b="1" dirty="0" smtClean="0"/>
              <a:t> – </a:t>
            </a:r>
            <a:r>
              <a:rPr lang="es-MX" sz="1800" b="1" dirty="0" err="1" smtClean="0"/>
              <a:t>OSOGUIN</a:t>
            </a:r>
            <a:r>
              <a:rPr lang="es-MX" sz="1800" b="1" dirty="0" smtClean="0"/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MX" sz="1800" dirty="0" smtClean="0"/>
              <a:t>PROFESIONAL A FIN – PROCESOS DE CONTRATACIÓN.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MX" sz="1800" dirty="0" smtClean="0"/>
              <a:t>FISCALIZACIÓN DE OBRAS.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MX" sz="1800" dirty="0" smtClean="0"/>
              <a:t>JUSTIFICATIVO TÉCNICO PARA LA ADQUISICIÓN </a:t>
            </a:r>
            <a:r>
              <a:rPr lang="es-MX" sz="1800" dirty="0"/>
              <a:t>DE MATERIALES DE </a:t>
            </a:r>
            <a:r>
              <a:rPr lang="es-MX" sz="1800" dirty="0" smtClean="0"/>
              <a:t>CONSTRUCCIÓN </a:t>
            </a:r>
            <a:r>
              <a:rPr lang="es-MX" sz="1800" dirty="0"/>
              <a:t>PARA EL CENTRO </a:t>
            </a:r>
            <a:r>
              <a:rPr lang="es-MX" sz="1800" dirty="0" smtClean="0"/>
              <a:t>DE CAPACITACIÓN </a:t>
            </a:r>
            <a:r>
              <a:rPr lang="es-MX" sz="1800" dirty="0"/>
              <a:t>DE LA </a:t>
            </a:r>
            <a:r>
              <a:rPr lang="es-MX" sz="1800" b="1" dirty="0"/>
              <a:t>COMUNA </a:t>
            </a:r>
            <a:r>
              <a:rPr lang="es-MX" sz="1800" b="1" dirty="0" smtClean="0"/>
              <a:t>MÁRQUEZ </a:t>
            </a:r>
            <a:r>
              <a:rPr lang="es-MX" sz="1800" b="1" dirty="0"/>
              <a:t>DE </a:t>
            </a:r>
            <a:r>
              <a:rPr lang="es-MX" sz="1800" b="1" dirty="0" err="1" smtClean="0"/>
              <a:t>MAENZA</a:t>
            </a:r>
            <a:r>
              <a:rPr lang="es-MX" sz="1800" dirty="0"/>
              <a:t>. </a:t>
            </a:r>
            <a:endParaRPr lang="es-MX" sz="18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MX" sz="1800" dirty="0" smtClean="0"/>
              <a:t>JUSTIFICATIVO </a:t>
            </a:r>
            <a:r>
              <a:rPr lang="es-MX" sz="1800" dirty="0"/>
              <a:t>TÉCNICO PARA EL </a:t>
            </a:r>
            <a:r>
              <a:rPr lang="es-MX" sz="1800" dirty="0" smtClean="0"/>
              <a:t>ADECENTAMIENTO DEL </a:t>
            </a:r>
            <a:r>
              <a:rPr lang="es-MX" sz="1800" b="1" dirty="0"/>
              <a:t>PUENTE </a:t>
            </a:r>
            <a:r>
              <a:rPr lang="es-MX" sz="1800" b="1" dirty="0" err="1" smtClean="0"/>
              <a:t>TIGLIN</a:t>
            </a:r>
            <a:r>
              <a:rPr lang="es-MX" sz="1800" b="1" dirty="0" smtClean="0"/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MX" sz="1800" dirty="0" smtClean="0"/>
              <a:t>PROCESO DE </a:t>
            </a:r>
            <a:r>
              <a:rPr lang="es-MX" sz="1800" dirty="0"/>
              <a:t>CONSULTORÍA CON OBJETO DE CONTRATACIÓN: ESTUDIO DE LA </a:t>
            </a:r>
            <a:r>
              <a:rPr lang="es-MX" sz="1800" dirty="0" smtClean="0"/>
              <a:t>VÍA </a:t>
            </a:r>
            <a:r>
              <a:rPr lang="es-MX" sz="1800" dirty="0" err="1" smtClean="0"/>
              <a:t>ZUMBALICA</a:t>
            </a:r>
            <a:r>
              <a:rPr lang="es-MX" sz="1800" dirty="0" smtClean="0"/>
              <a:t> </a:t>
            </a:r>
            <a:r>
              <a:rPr lang="es-MX" sz="1800" dirty="0"/>
              <a:t>NORTE – </a:t>
            </a:r>
            <a:r>
              <a:rPr lang="es-MX" sz="1800" b="1" dirty="0"/>
              <a:t>ESCALERA LOMA </a:t>
            </a:r>
            <a:r>
              <a:rPr lang="es-MX" sz="1800" dirty="0"/>
              <a:t>– PASO LATERAL </a:t>
            </a:r>
            <a:r>
              <a:rPr lang="es-MX" sz="1800" dirty="0" err="1" smtClean="0"/>
              <a:t>E35</a:t>
            </a:r>
            <a:r>
              <a:rPr lang="es-MX" sz="1800" dirty="0" smtClean="0"/>
              <a:t>.(DESIERTO)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MX" sz="1800" dirty="0" smtClean="0"/>
              <a:t>PROCESO DE CONTRATACIÓN DEL </a:t>
            </a:r>
            <a:r>
              <a:rPr lang="es-MX" sz="1800" b="1" dirty="0" smtClean="0"/>
              <a:t>ESTUDIO </a:t>
            </a:r>
            <a:r>
              <a:rPr lang="es-MX" sz="1800" b="1" dirty="0"/>
              <a:t>DE RIEGO DE LA COMUNA BELLAVISTA</a:t>
            </a:r>
            <a:r>
              <a:rPr lang="es-MX" sz="1800" dirty="0"/>
              <a:t>, </a:t>
            </a:r>
            <a:r>
              <a:rPr lang="es-MX" sz="1800" dirty="0" smtClean="0"/>
              <a:t>PARROQUIA </a:t>
            </a:r>
            <a:r>
              <a:rPr lang="es-MX" sz="1800" dirty="0" err="1" smtClean="0"/>
              <a:t>POALO</a:t>
            </a:r>
            <a:r>
              <a:rPr lang="es-MX" sz="1800" dirty="0"/>
              <a:t>, CANTÓN LATACUNGA, PROVINCIA DE COTOPAXI.</a:t>
            </a:r>
            <a:endParaRPr lang="es-MX" sz="1800" dirty="0"/>
          </a:p>
        </p:txBody>
      </p:sp>
    </p:spTree>
    <p:extLst>
      <p:ext uri="{BB962C8B-B14F-4D97-AF65-F5344CB8AC3E}">
        <p14:creationId xmlns:p14="http://schemas.microsoft.com/office/powerpoint/2010/main" val="2726292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97466" y="230737"/>
            <a:ext cx="7543801" cy="990600"/>
          </a:xfrm>
        </p:spPr>
        <p:txBody>
          <a:bodyPr>
            <a:normAutofit fontScale="90000"/>
          </a:bodyPr>
          <a:lstStyle/>
          <a:p>
            <a:r>
              <a:rPr lang="es-MX" b="1" dirty="0"/>
              <a:t>GRUPOS DE ATENCIÓN PRIORITARIA</a:t>
            </a:r>
            <a:endParaRPr lang="es-EC" b="1" dirty="0"/>
          </a:p>
        </p:txBody>
      </p:sp>
      <p:sp>
        <p:nvSpPr>
          <p:cNvPr id="15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C" altLang="es-EC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es-EC" altLang="es-EC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s-EC" altLang="es-EC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" name="Rectángulo 15"/>
          <p:cNvSpPr/>
          <p:nvPr/>
        </p:nvSpPr>
        <p:spPr>
          <a:xfrm>
            <a:off x="258165" y="1111226"/>
            <a:ext cx="828310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b="1" dirty="0"/>
              <a:t>  OTROS INGRESOS </a:t>
            </a:r>
          </a:p>
          <a:p>
            <a:pPr algn="ctr"/>
            <a:r>
              <a:rPr lang="es-MX" b="1" dirty="0" smtClean="0"/>
              <a:t>CONVENIO ADULTO MAYOR SIN DISCAPACIDAD ATENCIÓN DOMICILIARIA</a:t>
            </a:r>
            <a:r>
              <a:rPr lang="es-MX" b="1" dirty="0"/>
              <a:t>	</a:t>
            </a:r>
            <a:r>
              <a:rPr lang="es-MX" b="1" dirty="0" smtClean="0"/>
              <a:t>FEBRERO – OCTUBRE DEL 2024</a:t>
            </a:r>
            <a:r>
              <a:rPr lang="es-MX" dirty="0" smtClean="0"/>
              <a:t> </a:t>
            </a:r>
            <a:endParaRPr lang="es-EC" dirty="0"/>
          </a:p>
        </p:txBody>
      </p:sp>
      <p:sp>
        <p:nvSpPr>
          <p:cNvPr id="19" name="Rectangle 6"/>
          <p:cNvSpPr>
            <a:spLocks noChangeArrowheads="1"/>
          </p:cNvSpPr>
          <p:nvPr/>
        </p:nvSpPr>
        <p:spPr bwMode="auto">
          <a:xfrm>
            <a:off x="609600" y="39639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C" altLang="es-EC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es-EC" altLang="es-EC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s-EC" altLang="es-EC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object 6"/>
          <p:cNvSpPr/>
          <p:nvPr/>
        </p:nvSpPr>
        <p:spPr>
          <a:xfrm>
            <a:off x="685800" y="5626662"/>
            <a:ext cx="6154058" cy="8749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algn="r"/>
            <a:endParaRPr lang="es-EC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ctr"/>
            <a:r>
              <a:rPr lang="es-EC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MONTO: $</a:t>
            </a:r>
            <a:r>
              <a:rPr lang="es-EC" dirty="0" smtClean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30.777,42</a:t>
            </a:r>
            <a:endParaRPr lang="es-EC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graphicFrame>
        <p:nvGraphicFramePr>
          <p:cNvPr id="8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6578389"/>
              </p:ext>
            </p:extLst>
          </p:nvPr>
        </p:nvGraphicFramePr>
        <p:xfrm>
          <a:off x="1035564" y="2061057"/>
          <a:ext cx="5145054" cy="2308990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389762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24742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432093">
                <a:tc>
                  <a:txBody>
                    <a:bodyPr/>
                    <a:lstStyle/>
                    <a:p>
                      <a:pPr marL="351790" lvl="1" algn="l">
                        <a:lnSpc>
                          <a:spcPts val="2105"/>
                        </a:lnSpc>
                      </a:pPr>
                      <a:r>
                        <a:rPr lang="es-MX" sz="135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SERVICIOS PERSONALES POR CONTRATO AM</a:t>
                      </a:r>
                      <a:endParaRPr lang="es-EC" sz="1800" b="0" dirty="0">
                        <a:latin typeface="Verdana" panose="020B0604030504040204" pitchFamily="34" charset="0"/>
                        <a:ea typeface="Verdana" panose="020B0604030504040204" pitchFamily="34" charset="0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es-EC" sz="135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19608.00</a:t>
                      </a:r>
                      <a:endParaRPr lang="es-EC" sz="135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26463">
                <a:tc>
                  <a:txBody>
                    <a:bodyPr/>
                    <a:lstStyle/>
                    <a:p>
                      <a:pPr algn="l"/>
                      <a:r>
                        <a:rPr lang="es-EC" dirty="0" smtClean="0"/>
                        <a:t>   APORTE </a:t>
                      </a:r>
                      <a:r>
                        <a:rPr lang="es-EC" dirty="0"/>
                        <a:t>PATRONAL AM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es-EC" sz="135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2284.56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24142">
                <a:tc>
                  <a:txBody>
                    <a:bodyPr/>
                    <a:lstStyle/>
                    <a:p>
                      <a:pPr algn="l"/>
                      <a:r>
                        <a:rPr lang="es-EC" dirty="0" smtClean="0"/>
                        <a:t>   DECIMO </a:t>
                      </a:r>
                      <a:r>
                        <a:rPr lang="es-EC" dirty="0"/>
                        <a:t>TERCER SUELDO AM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es-EC" sz="135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1633.92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432093">
                <a:tc>
                  <a:txBody>
                    <a:bodyPr/>
                    <a:lstStyle/>
                    <a:p>
                      <a:pPr lvl="1" algn="l"/>
                      <a:r>
                        <a:rPr lang="es-EC" sz="135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DECIMO CUARTO SUELDO AM</a:t>
                      </a:r>
                      <a:endParaRPr lang="es-ES" sz="1800" b="0" dirty="0"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es-EC" sz="135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919.92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92892">
                <a:tc>
                  <a:txBody>
                    <a:bodyPr/>
                    <a:lstStyle/>
                    <a:p>
                      <a:pPr algn="l"/>
                      <a:r>
                        <a:rPr lang="es-EC" dirty="0" smtClean="0"/>
                        <a:t>   FONDOS </a:t>
                      </a:r>
                      <a:r>
                        <a:rPr lang="es-EC" dirty="0"/>
                        <a:t>DE RESERVA AM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es-EC" sz="135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1429.02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9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9321449"/>
              </p:ext>
            </p:extLst>
          </p:nvPr>
        </p:nvGraphicFramePr>
        <p:xfrm>
          <a:off x="997464" y="5173311"/>
          <a:ext cx="5936736" cy="313090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454971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387023"/>
              </a:tblGrid>
              <a:tr h="313090">
                <a:tc>
                  <a:txBody>
                    <a:bodyPr/>
                    <a:lstStyle/>
                    <a:p>
                      <a:pPr marL="351790" lvl="1">
                        <a:lnSpc>
                          <a:spcPts val="2105"/>
                        </a:lnSpc>
                      </a:pPr>
                      <a:r>
                        <a:rPr lang="es-MX" sz="135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SERVICIOS PROFESIONALES</a:t>
                      </a:r>
                      <a:r>
                        <a:rPr lang="es-MX" sz="1350" b="0" i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s-MX" sz="135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AM</a:t>
                      </a:r>
                      <a:endParaRPr lang="es-EC" sz="1800" b="0" dirty="0">
                        <a:latin typeface="Verdana" panose="020B0604030504040204" pitchFamily="34" charset="0"/>
                        <a:ea typeface="Verdana" panose="020B0604030504040204" pitchFamily="34" charset="0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C" b="0" dirty="0" smtClean="0">
                          <a:effectLst/>
                          <a:latin typeface="Verdana" panose="020B0604030504040204" pitchFamily="34" charset="0"/>
                        </a:rPr>
                        <a:t>4902.00</a:t>
                      </a:r>
                      <a:r>
                        <a:rPr lang="es-EC" b="0" dirty="0" smtClean="0">
                          <a:effectLst/>
                          <a:latin typeface="Verdana" panose="020B0604030504040204" pitchFamily="34" charset="0"/>
                        </a:rPr>
                        <a:t>	</a:t>
                      </a:r>
                      <a:endParaRPr lang="es-EC" b="0" dirty="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0" name="Rectángulo 9"/>
          <p:cNvSpPr/>
          <p:nvPr/>
        </p:nvSpPr>
        <p:spPr>
          <a:xfrm>
            <a:off x="914400" y="4384067"/>
            <a:ext cx="6019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b="1" dirty="0" smtClean="0"/>
              <a:t> GASTO PERSONAL NOVIEMBRE – DICIEMBRE DEL 2024</a:t>
            </a:r>
            <a:r>
              <a:rPr lang="es-MX" dirty="0" smtClean="0"/>
              <a:t> (</a:t>
            </a:r>
            <a:r>
              <a:rPr lang="es-MX" b="1" dirty="0" smtClean="0"/>
              <a:t>CONTRAPARTE </a:t>
            </a:r>
            <a:r>
              <a:rPr lang="es-MX" b="1" dirty="0" err="1" smtClean="0"/>
              <a:t>GAD</a:t>
            </a:r>
            <a:r>
              <a:rPr lang="es-MX" b="1" dirty="0" smtClean="0"/>
              <a:t> PARROQUIAL)</a:t>
            </a:r>
            <a:endParaRPr lang="es-EC" b="1" dirty="0"/>
          </a:p>
        </p:txBody>
      </p:sp>
    </p:spTree>
    <p:extLst>
      <p:ext uri="{BB962C8B-B14F-4D97-AF65-F5344CB8AC3E}">
        <p14:creationId xmlns:p14="http://schemas.microsoft.com/office/powerpoint/2010/main" val="302310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15051" y="227127"/>
            <a:ext cx="7543801" cy="990600"/>
          </a:xfrm>
        </p:spPr>
        <p:txBody>
          <a:bodyPr>
            <a:normAutofit fontScale="90000"/>
          </a:bodyPr>
          <a:lstStyle/>
          <a:p>
            <a:r>
              <a:rPr lang="es-MX" b="1" dirty="0"/>
              <a:t>GRUPOS DE ATENCIÓN PRIORITARIA</a:t>
            </a:r>
            <a:endParaRPr lang="es-EC" b="1" dirty="0"/>
          </a:p>
        </p:txBody>
      </p:sp>
      <p:sp>
        <p:nvSpPr>
          <p:cNvPr id="15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C" altLang="es-EC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es-EC" altLang="es-EC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s-EC" altLang="es-EC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" name="Rectángulo 15"/>
          <p:cNvSpPr/>
          <p:nvPr/>
        </p:nvSpPr>
        <p:spPr>
          <a:xfrm>
            <a:off x="258165" y="1111226"/>
            <a:ext cx="828310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b="1" dirty="0" smtClean="0"/>
              <a:t> OTROS INGRESOS </a:t>
            </a:r>
          </a:p>
          <a:p>
            <a:pPr algn="ctr"/>
            <a:r>
              <a:rPr lang="es-MX" b="1" dirty="0" smtClean="0"/>
              <a:t>CONVENIO CENTROS INFANTILES FEBRERO – DICIEMBRE 2024 </a:t>
            </a:r>
            <a:endParaRPr lang="es-EC" dirty="0"/>
          </a:p>
        </p:txBody>
      </p:sp>
      <p:sp>
        <p:nvSpPr>
          <p:cNvPr id="19" name="Rectangle 6"/>
          <p:cNvSpPr>
            <a:spLocks noChangeArrowheads="1"/>
          </p:cNvSpPr>
          <p:nvPr/>
        </p:nvSpPr>
        <p:spPr bwMode="auto">
          <a:xfrm>
            <a:off x="609600" y="39639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C" altLang="es-EC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es-EC" altLang="es-EC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s-EC" altLang="es-EC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8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7654210"/>
              </p:ext>
            </p:extLst>
          </p:nvPr>
        </p:nvGraphicFramePr>
        <p:xfrm>
          <a:off x="457200" y="1863840"/>
          <a:ext cx="7391400" cy="4155960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509383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29756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611377">
                <a:tc>
                  <a:txBody>
                    <a:bodyPr/>
                    <a:lstStyle/>
                    <a:p>
                      <a:r>
                        <a:rPr lang="es-MX" b="0" dirty="0" smtClean="0"/>
                        <a:t>SERVICIOS PERSONALES POR CONTRATO </a:t>
                      </a:r>
                      <a:r>
                        <a:rPr lang="es-MX" b="0" dirty="0" err="1" smtClean="0"/>
                        <a:t>CDIS</a:t>
                      </a:r>
                      <a:r>
                        <a:rPr lang="es-MX" b="0" dirty="0" smtClean="0"/>
                        <a:t>	</a:t>
                      </a:r>
                      <a:endParaRPr lang="es-EC" b="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latinLnBrk="0" hangingPunct="1"/>
                      <a:r>
                        <a:rPr lang="es-EC" sz="135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66638.67</a:t>
                      </a:r>
                      <a:endParaRPr lang="es-EC" sz="135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</a:tr>
              <a:tr h="611377">
                <a:tc>
                  <a:txBody>
                    <a:bodyPr/>
                    <a:lstStyle/>
                    <a:p>
                      <a:r>
                        <a:rPr lang="es-EC" dirty="0"/>
                        <a:t>APORTE PATRONAL </a:t>
                      </a:r>
                      <a:r>
                        <a:rPr lang="es-EC" dirty="0" err="1"/>
                        <a:t>CDIS</a:t>
                      </a:r>
                      <a:endParaRPr lang="es-EC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latinLnBrk="0" hangingPunct="1"/>
                      <a:r>
                        <a:rPr lang="es-EC" sz="135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7763.45</a:t>
                      </a:r>
                      <a:endParaRPr lang="es-EC" sz="135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</a:tr>
              <a:tr h="611377">
                <a:tc>
                  <a:txBody>
                    <a:bodyPr/>
                    <a:lstStyle/>
                    <a:p>
                      <a:r>
                        <a:rPr lang="es-EC" b="0" dirty="0"/>
                        <a:t>DECIMO TERCER SUELDO </a:t>
                      </a:r>
                      <a:r>
                        <a:rPr lang="es-EC" b="0" dirty="0" err="1"/>
                        <a:t>CDIS</a:t>
                      </a:r>
                      <a:endParaRPr lang="es-EC" b="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latinLnBrk="0" hangingPunct="1"/>
                      <a:r>
                        <a:rPr lang="es-EC" sz="135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5552.72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622839">
                <a:tc>
                  <a:txBody>
                    <a:bodyPr/>
                    <a:lstStyle/>
                    <a:p>
                      <a:r>
                        <a:rPr lang="es-EC" dirty="0"/>
                        <a:t>DECIMO CUARTO SUELDO </a:t>
                      </a:r>
                      <a:r>
                        <a:rPr lang="es-EC" dirty="0" err="1"/>
                        <a:t>CDIS</a:t>
                      </a:r>
                      <a:endParaRPr lang="es-EC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latinLnBrk="0" hangingPunct="1"/>
                      <a:r>
                        <a:rPr lang="es-EC" sz="135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5552.72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566330">
                <a:tc>
                  <a:txBody>
                    <a:bodyPr/>
                    <a:lstStyle/>
                    <a:p>
                      <a:r>
                        <a:rPr lang="es-EC" dirty="0"/>
                        <a:t>FONDOS DE RESERVA </a:t>
                      </a:r>
                      <a:r>
                        <a:rPr lang="es-EC" dirty="0" err="1"/>
                        <a:t>CDIS</a:t>
                      </a:r>
                      <a:endParaRPr lang="es-EC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latinLnBrk="0" hangingPunct="1"/>
                      <a:r>
                        <a:rPr lang="es-EC" sz="135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4575.43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566330">
                <a:tc>
                  <a:txBody>
                    <a:bodyPr/>
                    <a:lstStyle/>
                    <a:p>
                      <a:r>
                        <a:rPr lang="es-EC" dirty="0"/>
                        <a:t>SERVICIO DE ALIMENTACIÓN </a:t>
                      </a:r>
                      <a:r>
                        <a:rPr lang="es-EC" dirty="0" err="1"/>
                        <a:t>CDIS</a:t>
                      </a:r>
                      <a:endParaRPr lang="es-EC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latinLnBrk="0" hangingPunct="1"/>
                      <a:r>
                        <a:rPr lang="es-EC" sz="135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82655.95</a:t>
                      </a:r>
                    </a:p>
                  </a:txBody>
                  <a:tcPr marL="0" marR="0" marT="0" marB="0" anchor="ctr"/>
                </a:tc>
              </a:tr>
              <a:tr h="566330">
                <a:tc>
                  <a:txBody>
                    <a:bodyPr/>
                    <a:lstStyle/>
                    <a:p>
                      <a:pPr algn="r"/>
                      <a:r>
                        <a:rPr lang="es-MX" b="1" dirty="0" smtClean="0"/>
                        <a:t>TOTAL</a:t>
                      </a:r>
                      <a:endParaRPr lang="es-EC" b="1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C" sz="1350" b="1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172.738,94</a:t>
                      </a:r>
                      <a:endParaRPr lang="es-EC" b="1" dirty="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00453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09699" y="473242"/>
            <a:ext cx="7543801" cy="990600"/>
          </a:xfrm>
        </p:spPr>
        <p:txBody>
          <a:bodyPr>
            <a:normAutofit fontScale="90000"/>
          </a:bodyPr>
          <a:lstStyle/>
          <a:p>
            <a:r>
              <a:rPr lang="es-MX" b="1" dirty="0"/>
              <a:t>GRUPOS DE ATENCIÓN PRIORITARIA</a:t>
            </a:r>
            <a:endParaRPr lang="es-EC" b="1" dirty="0"/>
          </a:p>
        </p:txBody>
      </p:sp>
      <p:sp>
        <p:nvSpPr>
          <p:cNvPr id="15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C" altLang="es-EC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es-EC" altLang="es-EC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s-EC" altLang="es-EC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" name="Rectángulo 15"/>
          <p:cNvSpPr/>
          <p:nvPr/>
        </p:nvSpPr>
        <p:spPr>
          <a:xfrm>
            <a:off x="990600" y="1260284"/>
            <a:ext cx="6553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b="1" dirty="0"/>
              <a:t>ADQUISICIÓN DE KITS ALIMENTICIOS ADULTO MAYOR	</a:t>
            </a:r>
            <a:r>
              <a:rPr lang="es-MX" dirty="0"/>
              <a:t> </a:t>
            </a:r>
            <a:endParaRPr lang="es-EC" dirty="0"/>
          </a:p>
        </p:txBody>
      </p:sp>
      <p:sp>
        <p:nvSpPr>
          <p:cNvPr id="19" name="Rectangle 6"/>
          <p:cNvSpPr>
            <a:spLocks noChangeArrowheads="1"/>
          </p:cNvSpPr>
          <p:nvPr/>
        </p:nvSpPr>
        <p:spPr bwMode="auto">
          <a:xfrm>
            <a:off x="609600" y="39639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C" altLang="es-EC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es-EC" altLang="es-EC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s-EC" altLang="es-EC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object 6"/>
          <p:cNvSpPr/>
          <p:nvPr/>
        </p:nvSpPr>
        <p:spPr>
          <a:xfrm>
            <a:off x="627742" y="5486400"/>
            <a:ext cx="6154058" cy="8749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algn="r"/>
            <a:endParaRPr lang="es-EC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ctr"/>
            <a:r>
              <a:rPr lang="es-EC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MONTO: $</a:t>
            </a:r>
            <a:r>
              <a:rPr lang="es-EC" dirty="0">
                <a:latin typeface="Verdana" panose="020B0604030504040204" pitchFamily="34" charset="0"/>
                <a:ea typeface="Verdana" panose="020B0604030504040204" pitchFamily="34" charset="0"/>
              </a:rPr>
              <a:t>2530.80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60" r="16456"/>
          <a:stretch/>
        </p:blipFill>
        <p:spPr>
          <a:xfrm>
            <a:off x="1219200" y="1707077"/>
            <a:ext cx="5638800" cy="38275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99889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81099" y="371397"/>
            <a:ext cx="7543801" cy="990600"/>
          </a:xfrm>
        </p:spPr>
        <p:txBody>
          <a:bodyPr>
            <a:normAutofit fontScale="90000"/>
          </a:bodyPr>
          <a:lstStyle/>
          <a:p>
            <a:r>
              <a:rPr lang="es-MX" b="1" dirty="0"/>
              <a:t>GRUPOS DE ATENCIÓN PRIORITARIA</a:t>
            </a:r>
            <a:endParaRPr lang="es-EC" b="1" dirty="0"/>
          </a:p>
        </p:txBody>
      </p:sp>
      <p:sp>
        <p:nvSpPr>
          <p:cNvPr id="15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C" altLang="es-EC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es-EC" altLang="es-EC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s-EC" altLang="es-EC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9" name="Rectangle 6"/>
          <p:cNvSpPr>
            <a:spLocks noChangeArrowheads="1"/>
          </p:cNvSpPr>
          <p:nvPr/>
        </p:nvSpPr>
        <p:spPr bwMode="auto">
          <a:xfrm>
            <a:off x="609600" y="39639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C" altLang="es-EC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es-EC" altLang="es-EC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s-EC" altLang="es-EC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object 6"/>
          <p:cNvSpPr/>
          <p:nvPr/>
        </p:nvSpPr>
        <p:spPr>
          <a:xfrm>
            <a:off x="627742" y="5486400"/>
            <a:ext cx="6154058" cy="8749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algn="r"/>
            <a:endParaRPr lang="es-EC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ctr"/>
            <a:r>
              <a:rPr lang="es-EC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MONTO: $</a:t>
            </a:r>
            <a:r>
              <a:rPr lang="es-EC" dirty="0">
                <a:latin typeface="Verdana" panose="020B0604030504040204" pitchFamily="34" charset="0"/>
                <a:ea typeface="Verdana" panose="020B0604030504040204" pitchFamily="34" charset="0"/>
              </a:rPr>
              <a:t>2530.80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072" y="1733393"/>
            <a:ext cx="3084576" cy="343430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200" y="1735566"/>
            <a:ext cx="2952750" cy="349194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9" name="Rectángulo 8"/>
          <p:cNvSpPr/>
          <p:nvPr/>
        </p:nvSpPr>
        <p:spPr>
          <a:xfrm>
            <a:off x="228600" y="1122110"/>
            <a:ext cx="8915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600" b="1" dirty="0"/>
              <a:t>ADQUISICIÓN DE KITS ALIMENTICIOS ADULTO </a:t>
            </a:r>
            <a:r>
              <a:rPr lang="es-MX" sz="1600" b="1" dirty="0" smtClean="0"/>
              <a:t>MAYOR UNIDAD SEÑOR DE MACA </a:t>
            </a:r>
            <a:r>
              <a:rPr lang="es-MX" b="1" dirty="0"/>
              <a:t>	</a:t>
            </a:r>
            <a:r>
              <a:rPr lang="es-MX" dirty="0"/>
              <a:t> </a:t>
            </a:r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96626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09699" y="192090"/>
            <a:ext cx="7543801" cy="990600"/>
          </a:xfrm>
        </p:spPr>
        <p:txBody>
          <a:bodyPr>
            <a:normAutofit fontScale="90000"/>
          </a:bodyPr>
          <a:lstStyle/>
          <a:p>
            <a:r>
              <a:rPr lang="es-MX" b="1" dirty="0"/>
              <a:t>GRUPOS DE ATENCIÓN PRIORITARIA</a:t>
            </a:r>
            <a:endParaRPr lang="es-EC" b="1" dirty="0"/>
          </a:p>
        </p:txBody>
      </p:sp>
      <p:sp>
        <p:nvSpPr>
          <p:cNvPr id="15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C" altLang="es-EC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es-EC" altLang="es-EC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s-EC" altLang="es-EC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" name="Rectángulo 15"/>
          <p:cNvSpPr/>
          <p:nvPr/>
        </p:nvSpPr>
        <p:spPr>
          <a:xfrm>
            <a:off x="228600" y="871336"/>
            <a:ext cx="8915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600" b="1" dirty="0"/>
              <a:t>ADQUISICIÓN DE KITS ALIMENTICIOS ADULTO </a:t>
            </a:r>
            <a:r>
              <a:rPr lang="es-MX" sz="1600" b="1" dirty="0" smtClean="0"/>
              <a:t>MAYOR UNIDAD SEÑOR DE MACA </a:t>
            </a:r>
            <a:r>
              <a:rPr lang="es-MX" b="1" dirty="0"/>
              <a:t>	</a:t>
            </a:r>
            <a:r>
              <a:rPr lang="es-MX" dirty="0"/>
              <a:t> </a:t>
            </a:r>
            <a:endParaRPr lang="es-EC" dirty="0"/>
          </a:p>
        </p:txBody>
      </p:sp>
      <p:sp>
        <p:nvSpPr>
          <p:cNvPr id="19" name="Rectangle 6"/>
          <p:cNvSpPr>
            <a:spLocks noChangeArrowheads="1"/>
          </p:cNvSpPr>
          <p:nvPr/>
        </p:nvSpPr>
        <p:spPr bwMode="auto">
          <a:xfrm>
            <a:off x="609600" y="39639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C" altLang="es-EC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es-EC" altLang="es-EC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s-EC" altLang="es-EC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object 6"/>
          <p:cNvSpPr/>
          <p:nvPr/>
        </p:nvSpPr>
        <p:spPr>
          <a:xfrm>
            <a:off x="1409699" y="5857396"/>
            <a:ext cx="6154058" cy="80851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algn="r"/>
            <a:endParaRPr lang="es-EC" dirty="0"/>
          </a:p>
          <a:p>
            <a:pPr algn="ctr"/>
            <a:r>
              <a:rPr lang="es-EC" dirty="0">
                <a:solidFill>
                  <a:srgbClr val="000000"/>
                </a:solidFill>
                <a:latin typeface="Verdana" panose="020B0604030504040204" pitchFamily="34" charset="0"/>
              </a:rPr>
              <a:t>MONTO: $</a:t>
            </a:r>
            <a:r>
              <a:rPr lang="es-EC" b="1" dirty="0"/>
              <a:t>2530.80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5357" y="1240668"/>
            <a:ext cx="6248400" cy="46167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70790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09699" y="192090"/>
            <a:ext cx="7543801" cy="990600"/>
          </a:xfrm>
        </p:spPr>
        <p:txBody>
          <a:bodyPr>
            <a:normAutofit fontScale="90000"/>
          </a:bodyPr>
          <a:lstStyle/>
          <a:p>
            <a:r>
              <a:rPr lang="es-MX" b="1" dirty="0"/>
              <a:t>GRUPOS DE ATENCIÓN PRIORITARIA</a:t>
            </a:r>
            <a:endParaRPr lang="es-EC" b="1" dirty="0"/>
          </a:p>
        </p:txBody>
      </p:sp>
      <p:sp>
        <p:nvSpPr>
          <p:cNvPr id="15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C" altLang="es-EC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es-EC" altLang="es-EC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s-EC" altLang="es-EC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" name="Rectángulo 15"/>
          <p:cNvSpPr/>
          <p:nvPr/>
        </p:nvSpPr>
        <p:spPr>
          <a:xfrm>
            <a:off x="228600" y="871336"/>
            <a:ext cx="8915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600" b="1" dirty="0"/>
              <a:t>ADQUISICIÓN DE KITS ALIMENTICIOS ADULTO </a:t>
            </a:r>
            <a:r>
              <a:rPr lang="es-MX" sz="1600" b="1" dirty="0" smtClean="0"/>
              <a:t>MAYOR UNIDAD </a:t>
            </a:r>
            <a:r>
              <a:rPr lang="es-MX" sz="1600" b="1" dirty="0" err="1" smtClean="0"/>
              <a:t>SUMAK</a:t>
            </a:r>
            <a:r>
              <a:rPr lang="es-MX" sz="1600" b="1" dirty="0" smtClean="0"/>
              <a:t> </a:t>
            </a:r>
            <a:r>
              <a:rPr lang="es-MX" sz="1600" b="1" dirty="0" err="1" smtClean="0"/>
              <a:t>KAWSAY</a:t>
            </a:r>
            <a:r>
              <a:rPr lang="es-MX" b="1" dirty="0"/>
              <a:t>	</a:t>
            </a:r>
            <a:r>
              <a:rPr lang="es-MX" dirty="0"/>
              <a:t> </a:t>
            </a:r>
            <a:endParaRPr lang="es-EC" dirty="0"/>
          </a:p>
        </p:txBody>
      </p:sp>
      <p:sp>
        <p:nvSpPr>
          <p:cNvPr id="19" name="Rectangle 6"/>
          <p:cNvSpPr>
            <a:spLocks noChangeArrowheads="1"/>
          </p:cNvSpPr>
          <p:nvPr/>
        </p:nvSpPr>
        <p:spPr bwMode="auto">
          <a:xfrm>
            <a:off x="609600" y="39639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C" altLang="es-EC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es-EC" altLang="es-EC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s-EC" altLang="es-EC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object 6"/>
          <p:cNvSpPr/>
          <p:nvPr/>
        </p:nvSpPr>
        <p:spPr>
          <a:xfrm>
            <a:off x="1409699" y="5790961"/>
            <a:ext cx="6154058" cy="8749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algn="r"/>
            <a:endParaRPr lang="es-EC" dirty="0"/>
          </a:p>
          <a:p>
            <a:pPr algn="ctr"/>
            <a:r>
              <a:rPr lang="es-EC" dirty="0">
                <a:solidFill>
                  <a:srgbClr val="000000"/>
                </a:solidFill>
                <a:latin typeface="Verdana" panose="020B0604030504040204" pitchFamily="34" charset="0"/>
              </a:rPr>
              <a:t>MONTO: $</a:t>
            </a:r>
            <a:r>
              <a:rPr lang="es-EC" b="1" dirty="0"/>
              <a:t>2530.80</a:t>
            </a:r>
          </a:p>
        </p:txBody>
      </p:sp>
      <p:pic>
        <p:nvPicPr>
          <p:cNvPr id="8" name="Imagen 7" descr="C:\Users\PC_04\Downloads\WhatsApp Image 2024-11-25 at 09.27.09 (1).jpeg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78" b="21014"/>
          <a:stretch/>
        </p:blipFill>
        <p:spPr bwMode="auto">
          <a:xfrm>
            <a:off x="990600" y="1240669"/>
            <a:ext cx="6781800" cy="463689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737939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09699" y="192090"/>
            <a:ext cx="7543801" cy="990600"/>
          </a:xfrm>
        </p:spPr>
        <p:txBody>
          <a:bodyPr>
            <a:normAutofit fontScale="90000"/>
          </a:bodyPr>
          <a:lstStyle/>
          <a:p>
            <a:r>
              <a:rPr lang="es-MX" b="1" dirty="0"/>
              <a:t>GRUPOS DE ATENCIÓN PRIORITARIA</a:t>
            </a:r>
            <a:endParaRPr lang="es-EC" b="1" dirty="0"/>
          </a:p>
        </p:txBody>
      </p:sp>
      <p:sp>
        <p:nvSpPr>
          <p:cNvPr id="15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C" altLang="es-EC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es-EC" altLang="es-EC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s-EC" altLang="es-EC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" name="Rectángulo 15"/>
          <p:cNvSpPr/>
          <p:nvPr/>
        </p:nvSpPr>
        <p:spPr>
          <a:xfrm>
            <a:off x="228600" y="871336"/>
            <a:ext cx="8915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600" b="1" dirty="0"/>
              <a:t>ADQUISICIÓN DE KITS ALIMENTICIOS ADULTO </a:t>
            </a:r>
            <a:r>
              <a:rPr lang="es-MX" sz="1600" b="1" dirty="0" smtClean="0"/>
              <a:t>MAYOR UNIDAD </a:t>
            </a:r>
            <a:r>
              <a:rPr lang="es-MX" sz="1600" b="1" dirty="0" err="1" smtClean="0"/>
              <a:t>SUMAK</a:t>
            </a:r>
            <a:r>
              <a:rPr lang="es-MX" sz="1600" b="1" dirty="0" smtClean="0"/>
              <a:t> </a:t>
            </a:r>
            <a:r>
              <a:rPr lang="es-MX" sz="1600" b="1" dirty="0" err="1" smtClean="0"/>
              <a:t>KAWSAY</a:t>
            </a:r>
            <a:r>
              <a:rPr lang="es-MX" b="1" dirty="0"/>
              <a:t>	</a:t>
            </a:r>
            <a:r>
              <a:rPr lang="es-MX" dirty="0"/>
              <a:t> </a:t>
            </a:r>
            <a:endParaRPr lang="es-EC" dirty="0"/>
          </a:p>
        </p:txBody>
      </p:sp>
      <p:sp>
        <p:nvSpPr>
          <p:cNvPr id="19" name="Rectangle 6"/>
          <p:cNvSpPr>
            <a:spLocks noChangeArrowheads="1"/>
          </p:cNvSpPr>
          <p:nvPr/>
        </p:nvSpPr>
        <p:spPr bwMode="auto">
          <a:xfrm>
            <a:off x="609600" y="39639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C" altLang="es-EC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es-EC" altLang="es-EC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s-EC" altLang="es-EC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object 6"/>
          <p:cNvSpPr/>
          <p:nvPr/>
        </p:nvSpPr>
        <p:spPr>
          <a:xfrm>
            <a:off x="1409699" y="5790961"/>
            <a:ext cx="6154058" cy="8749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algn="r"/>
            <a:endParaRPr lang="es-EC" dirty="0"/>
          </a:p>
          <a:p>
            <a:pPr algn="ctr"/>
            <a:r>
              <a:rPr lang="es-EC" dirty="0">
                <a:solidFill>
                  <a:srgbClr val="000000"/>
                </a:solidFill>
                <a:latin typeface="Verdana" panose="020B0604030504040204" pitchFamily="34" charset="0"/>
              </a:rPr>
              <a:t>MONTO: $</a:t>
            </a:r>
            <a:r>
              <a:rPr lang="es-EC" b="1" dirty="0"/>
              <a:t>2530.80</a:t>
            </a:r>
          </a:p>
        </p:txBody>
      </p:sp>
      <p:pic>
        <p:nvPicPr>
          <p:cNvPr id="9" name="Imagen 8" descr="C:\Users\PC_04\Downloads\WhatsApp Image 2024-11-25 at 09.27.09.jpe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222" b="6139"/>
          <a:stretch/>
        </p:blipFill>
        <p:spPr bwMode="auto">
          <a:xfrm>
            <a:off x="838201" y="1348401"/>
            <a:ext cx="6725556" cy="44425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410738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09699" y="192090"/>
            <a:ext cx="7543801" cy="990600"/>
          </a:xfrm>
        </p:spPr>
        <p:txBody>
          <a:bodyPr>
            <a:normAutofit fontScale="90000"/>
          </a:bodyPr>
          <a:lstStyle/>
          <a:p>
            <a:r>
              <a:rPr lang="es-MX" b="1" dirty="0"/>
              <a:t>GRUPOS DE ATENCIÓN PRIORITARIA</a:t>
            </a:r>
            <a:endParaRPr lang="es-EC" b="1" dirty="0"/>
          </a:p>
        </p:txBody>
      </p:sp>
      <p:sp>
        <p:nvSpPr>
          <p:cNvPr id="15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C" altLang="es-EC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es-EC" altLang="es-EC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s-EC" altLang="es-EC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" name="Rectángulo 15"/>
          <p:cNvSpPr/>
          <p:nvPr/>
        </p:nvSpPr>
        <p:spPr>
          <a:xfrm>
            <a:off x="228600" y="871336"/>
            <a:ext cx="8915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600" b="1" dirty="0"/>
              <a:t>ADQUISICIÓN DE KITS ALIMENTICIOS ADULTO </a:t>
            </a:r>
            <a:r>
              <a:rPr lang="es-MX" sz="1600" b="1" dirty="0" smtClean="0"/>
              <a:t>MAYOR UNIDAD </a:t>
            </a:r>
            <a:r>
              <a:rPr lang="es-MX" sz="1600" b="1" dirty="0" err="1" smtClean="0"/>
              <a:t>SUMAK</a:t>
            </a:r>
            <a:r>
              <a:rPr lang="es-MX" sz="1600" b="1" dirty="0" smtClean="0"/>
              <a:t> </a:t>
            </a:r>
            <a:r>
              <a:rPr lang="es-MX" sz="1600" b="1" dirty="0" err="1" smtClean="0"/>
              <a:t>KAWSAY</a:t>
            </a:r>
            <a:r>
              <a:rPr lang="es-MX" b="1" dirty="0"/>
              <a:t>	</a:t>
            </a:r>
            <a:r>
              <a:rPr lang="es-MX" dirty="0"/>
              <a:t> </a:t>
            </a:r>
            <a:endParaRPr lang="es-EC" dirty="0"/>
          </a:p>
        </p:txBody>
      </p:sp>
      <p:sp>
        <p:nvSpPr>
          <p:cNvPr id="19" name="Rectangle 6"/>
          <p:cNvSpPr>
            <a:spLocks noChangeArrowheads="1"/>
          </p:cNvSpPr>
          <p:nvPr/>
        </p:nvSpPr>
        <p:spPr bwMode="auto">
          <a:xfrm>
            <a:off x="609600" y="39639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C" altLang="es-EC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es-EC" altLang="es-EC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s-EC" altLang="es-EC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object 6"/>
          <p:cNvSpPr/>
          <p:nvPr/>
        </p:nvSpPr>
        <p:spPr>
          <a:xfrm>
            <a:off x="1409699" y="5687670"/>
            <a:ext cx="6154058" cy="8749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algn="r"/>
            <a:endParaRPr lang="es-EC" dirty="0"/>
          </a:p>
          <a:p>
            <a:pPr algn="ctr"/>
            <a:r>
              <a:rPr lang="es-EC" dirty="0">
                <a:solidFill>
                  <a:srgbClr val="000000"/>
                </a:solidFill>
                <a:latin typeface="Verdana" panose="020B0604030504040204" pitchFamily="34" charset="0"/>
              </a:rPr>
              <a:t>MONTO: $</a:t>
            </a:r>
            <a:r>
              <a:rPr lang="es-EC" b="1" dirty="0"/>
              <a:t>2530.80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565667"/>
            <a:ext cx="3733800" cy="37654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400" y="1548084"/>
            <a:ext cx="3760735" cy="37917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024394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76299" y="152400"/>
            <a:ext cx="7543801" cy="990600"/>
          </a:xfrm>
        </p:spPr>
        <p:txBody>
          <a:bodyPr>
            <a:normAutofit fontScale="90000"/>
          </a:bodyPr>
          <a:lstStyle/>
          <a:p>
            <a:r>
              <a:rPr lang="es-MX" b="1" dirty="0"/>
              <a:t>GRUPOS DE ATENCIÓN PRIORITARIA</a:t>
            </a:r>
            <a:endParaRPr lang="es-EC" b="1" dirty="0"/>
          </a:p>
        </p:txBody>
      </p:sp>
      <p:sp>
        <p:nvSpPr>
          <p:cNvPr id="15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C" altLang="es-EC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es-EC" altLang="es-EC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s-EC" altLang="es-EC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" name="Rectángulo 15"/>
          <p:cNvSpPr/>
          <p:nvPr/>
        </p:nvSpPr>
        <p:spPr>
          <a:xfrm>
            <a:off x="0" y="882819"/>
            <a:ext cx="92964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600" b="1" dirty="0"/>
              <a:t>ADQUISICIÓN DE KITS ALIMENTICIOS ADULTO </a:t>
            </a:r>
            <a:r>
              <a:rPr lang="es-MX" sz="1600" b="1" dirty="0" smtClean="0"/>
              <a:t>MAYOR UNIDAD PADRE GREGORIO ACOSTA</a:t>
            </a:r>
            <a:endParaRPr lang="es-EC" dirty="0"/>
          </a:p>
        </p:txBody>
      </p:sp>
      <p:sp>
        <p:nvSpPr>
          <p:cNvPr id="19" name="Rectangle 6"/>
          <p:cNvSpPr>
            <a:spLocks noChangeArrowheads="1"/>
          </p:cNvSpPr>
          <p:nvPr/>
        </p:nvSpPr>
        <p:spPr bwMode="auto">
          <a:xfrm>
            <a:off x="609600" y="39639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C" altLang="es-EC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es-EC" altLang="es-EC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s-EC" altLang="es-EC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object 6"/>
          <p:cNvSpPr/>
          <p:nvPr/>
        </p:nvSpPr>
        <p:spPr>
          <a:xfrm>
            <a:off x="1409699" y="5790961"/>
            <a:ext cx="6154058" cy="8749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algn="r"/>
            <a:endParaRPr lang="es-EC" dirty="0"/>
          </a:p>
          <a:p>
            <a:pPr algn="ctr"/>
            <a:r>
              <a:rPr lang="es-EC" dirty="0">
                <a:solidFill>
                  <a:srgbClr val="000000"/>
                </a:solidFill>
                <a:latin typeface="Verdana" panose="020B0604030504040204" pitchFamily="34" charset="0"/>
              </a:rPr>
              <a:t>MONTO: $</a:t>
            </a:r>
            <a:r>
              <a:rPr lang="es-EC" b="1" dirty="0"/>
              <a:t>2530.80</a:t>
            </a:r>
          </a:p>
        </p:txBody>
      </p:sp>
      <p:pic>
        <p:nvPicPr>
          <p:cNvPr id="8" name="Imagen 7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218960"/>
            <a:ext cx="7086600" cy="47246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26962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76299" y="152400"/>
            <a:ext cx="7543801" cy="990600"/>
          </a:xfrm>
        </p:spPr>
        <p:txBody>
          <a:bodyPr>
            <a:normAutofit fontScale="90000"/>
          </a:bodyPr>
          <a:lstStyle/>
          <a:p>
            <a:r>
              <a:rPr lang="es-MX" b="1" dirty="0"/>
              <a:t>GRUPOS DE ATENCIÓN PRIORITARIA</a:t>
            </a:r>
            <a:endParaRPr lang="es-EC" b="1" dirty="0"/>
          </a:p>
        </p:txBody>
      </p:sp>
      <p:sp>
        <p:nvSpPr>
          <p:cNvPr id="15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C" altLang="es-EC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es-EC" altLang="es-EC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s-EC" altLang="es-EC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" name="Rectángulo 15"/>
          <p:cNvSpPr/>
          <p:nvPr/>
        </p:nvSpPr>
        <p:spPr>
          <a:xfrm>
            <a:off x="0" y="882819"/>
            <a:ext cx="92964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600" b="1" dirty="0"/>
              <a:t>ADQUISICIÓN DE KITS ALIMENTICIOS ADULTO </a:t>
            </a:r>
            <a:r>
              <a:rPr lang="es-MX" sz="1600" b="1" dirty="0" smtClean="0"/>
              <a:t>MAYOR UNIDAD PADRE GREGORIO ACOSTA</a:t>
            </a:r>
            <a:endParaRPr lang="es-EC" dirty="0"/>
          </a:p>
        </p:txBody>
      </p:sp>
      <p:sp>
        <p:nvSpPr>
          <p:cNvPr id="19" name="Rectangle 6"/>
          <p:cNvSpPr>
            <a:spLocks noChangeArrowheads="1"/>
          </p:cNvSpPr>
          <p:nvPr/>
        </p:nvSpPr>
        <p:spPr bwMode="auto">
          <a:xfrm>
            <a:off x="609600" y="39639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C" altLang="es-EC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es-EC" altLang="es-EC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s-EC" altLang="es-EC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object 6"/>
          <p:cNvSpPr/>
          <p:nvPr/>
        </p:nvSpPr>
        <p:spPr>
          <a:xfrm>
            <a:off x="1371600" y="5717173"/>
            <a:ext cx="6154058" cy="8749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algn="r"/>
            <a:endParaRPr lang="es-EC" dirty="0"/>
          </a:p>
          <a:p>
            <a:pPr algn="ctr"/>
            <a:r>
              <a:rPr lang="es-EC" dirty="0">
                <a:solidFill>
                  <a:srgbClr val="000000"/>
                </a:solidFill>
                <a:latin typeface="Verdana" panose="020B0604030504040204" pitchFamily="34" charset="0"/>
              </a:rPr>
              <a:t>MONTO: $</a:t>
            </a:r>
            <a:r>
              <a:rPr lang="es-EC" b="1" dirty="0"/>
              <a:t>2530.80</a:t>
            </a:r>
          </a:p>
        </p:txBody>
      </p:sp>
      <p:pic>
        <p:nvPicPr>
          <p:cNvPr id="9" name="Imagen 8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221373"/>
            <a:ext cx="6629400" cy="441742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57284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2652" y="230982"/>
            <a:ext cx="8158948" cy="1320800"/>
          </a:xfrm>
        </p:spPr>
        <p:txBody>
          <a:bodyPr>
            <a:normAutofit/>
          </a:bodyPr>
          <a:lstStyle/>
          <a:p>
            <a:r>
              <a:rPr lang="es-MX" dirty="0">
                <a:latin typeface="Verdana" panose="020B0604030504040204" pitchFamily="34" charset="0"/>
                <a:ea typeface="Verdana" panose="020B0604030504040204" pitchFamily="34" charset="0"/>
              </a:rPr>
              <a:t>GRUPOS DE ATENCIÓN PRIORITARIA</a:t>
            </a:r>
            <a:endParaRPr lang="es-EC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5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C" altLang="es-EC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es-EC" altLang="es-EC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s-EC" altLang="es-EC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" name="Rectángulo 15"/>
          <p:cNvSpPr/>
          <p:nvPr/>
        </p:nvSpPr>
        <p:spPr>
          <a:xfrm>
            <a:off x="493552" y="1140124"/>
            <a:ext cx="709488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dirty="0">
                <a:latin typeface="Verdana" panose="020B0604030504040204" pitchFamily="34" charset="0"/>
                <a:ea typeface="Verdana" panose="020B0604030504040204" pitchFamily="34" charset="0"/>
              </a:rPr>
              <a:t>ADQUISICIÓN DE MENAJE DE HOGAR (COBIJAS) PARA LOS USUARIOS DEL CONVENIO MODALIDAD ADULTO MAYOR	 </a:t>
            </a:r>
            <a:endParaRPr lang="es-EC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9" name="Rectangle 6"/>
          <p:cNvSpPr>
            <a:spLocks noChangeArrowheads="1"/>
          </p:cNvSpPr>
          <p:nvPr/>
        </p:nvSpPr>
        <p:spPr bwMode="auto">
          <a:xfrm>
            <a:off x="609600" y="39639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C" altLang="es-EC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es-EC" altLang="es-EC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s-EC" altLang="es-EC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609600" y="39639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C" altLang="es-EC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es-EC" altLang="es-EC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s-EC" altLang="es-EC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object 6"/>
          <p:cNvSpPr/>
          <p:nvPr/>
        </p:nvSpPr>
        <p:spPr>
          <a:xfrm>
            <a:off x="627742" y="5486400"/>
            <a:ext cx="6154058" cy="8749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algn="r"/>
            <a:endParaRPr lang="es-EC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ctr"/>
            <a:r>
              <a:rPr lang="es-EC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MONTO: $</a:t>
            </a:r>
            <a:r>
              <a:rPr lang="es-EC" dirty="0">
                <a:latin typeface="Verdana" panose="020B0604030504040204" pitchFamily="34" charset="0"/>
                <a:ea typeface="Verdana" panose="020B0604030504040204" pitchFamily="34" charset="0"/>
              </a:rPr>
              <a:t>1042.80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379"/>
          <a:stretch/>
        </p:blipFill>
        <p:spPr>
          <a:xfrm>
            <a:off x="34204" y="2183604"/>
            <a:ext cx="3013796" cy="307260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3" r="11190"/>
          <a:stretch/>
        </p:blipFill>
        <p:spPr>
          <a:xfrm>
            <a:off x="3042453" y="2183604"/>
            <a:ext cx="3124200" cy="307260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2825" y="2160591"/>
            <a:ext cx="3046095" cy="309562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189018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150" y="1918985"/>
            <a:ext cx="2649558" cy="353053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33400" y="200756"/>
            <a:ext cx="8305800" cy="1320800"/>
          </a:xfrm>
        </p:spPr>
        <p:txBody>
          <a:bodyPr>
            <a:normAutofit/>
          </a:bodyPr>
          <a:lstStyle/>
          <a:p>
            <a:r>
              <a:rPr lang="es-MX" dirty="0">
                <a:latin typeface="Verdana" panose="020B0604030504040204" pitchFamily="34" charset="0"/>
                <a:ea typeface="Verdana" panose="020B0604030504040204" pitchFamily="34" charset="0"/>
              </a:rPr>
              <a:t>GRUPOS DE ATENCIÓN PRIORITARIA</a:t>
            </a:r>
            <a:endParaRPr lang="es-EC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5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C" altLang="es-EC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es-EC" altLang="es-EC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s-EC" altLang="es-EC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" name="Rectángulo 15"/>
          <p:cNvSpPr/>
          <p:nvPr/>
        </p:nvSpPr>
        <p:spPr>
          <a:xfrm>
            <a:off x="594358" y="1198391"/>
            <a:ext cx="717804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b="1" dirty="0"/>
              <a:t>ADQUISICIÓN DE MENAJE DE HOGAR (COBIJAS) PARA LOS USUARIOS DEL CONVENIO MODALIDAD ADULTO MAYOR</a:t>
            </a:r>
            <a:r>
              <a:rPr lang="es-MX" dirty="0"/>
              <a:t>	 </a:t>
            </a:r>
            <a:endParaRPr lang="es-EC" dirty="0"/>
          </a:p>
        </p:txBody>
      </p:sp>
      <p:sp>
        <p:nvSpPr>
          <p:cNvPr id="19" name="Rectangle 6"/>
          <p:cNvSpPr>
            <a:spLocks noChangeArrowheads="1"/>
          </p:cNvSpPr>
          <p:nvPr/>
        </p:nvSpPr>
        <p:spPr bwMode="auto">
          <a:xfrm>
            <a:off x="609600" y="39639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C" altLang="es-EC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es-EC" altLang="es-EC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s-EC" altLang="es-EC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609600" y="39639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C" altLang="es-EC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es-EC" altLang="es-EC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s-EC" altLang="es-EC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object 6"/>
          <p:cNvSpPr/>
          <p:nvPr/>
        </p:nvSpPr>
        <p:spPr>
          <a:xfrm>
            <a:off x="1143000" y="5558904"/>
            <a:ext cx="6154058" cy="87494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algn="r"/>
            <a:endParaRPr lang="es-EC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ctr"/>
            <a:r>
              <a:rPr lang="es-EC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MONTO: $</a:t>
            </a:r>
            <a:r>
              <a:rPr lang="es-EC" dirty="0">
                <a:latin typeface="Verdana" panose="020B0604030504040204" pitchFamily="34" charset="0"/>
                <a:ea typeface="Verdana" panose="020B0604030504040204" pitchFamily="34" charset="0"/>
              </a:rPr>
              <a:t>1042.80</a:t>
            </a: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2325" y="1853866"/>
            <a:ext cx="3114404" cy="37338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4284" y="1855452"/>
            <a:ext cx="2744916" cy="373221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996644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62000" y="155989"/>
            <a:ext cx="8534401" cy="1320800"/>
          </a:xfrm>
        </p:spPr>
        <p:txBody>
          <a:bodyPr>
            <a:normAutofit/>
          </a:bodyPr>
          <a:lstStyle/>
          <a:p>
            <a:r>
              <a:rPr lang="es-MX" dirty="0">
                <a:latin typeface="Verdana" panose="020B0604030504040204" pitchFamily="34" charset="0"/>
                <a:ea typeface="Verdana" panose="020B0604030504040204" pitchFamily="34" charset="0"/>
              </a:rPr>
              <a:t>GRUPOS DE ATENCIÓN PRIORITARIA</a:t>
            </a:r>
            <a:endParaRPr lang="es-EC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5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C" altLang="es-EC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es-EC" altLang="es-EC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s-EC" altLang="es-EC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" name="Rectángulo 15"/>
          <p:cNvSpPr/>
          <p:nvPr/>
        </p:nvSpPr>
        <p:spPr>
          <a:xfrm>
            <a:off x="780288" y="1062926"/>
            <a:ext cx="72207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b="1" dirty="0"/>
              <a:t>ADQUISICIÓN DE MENAJE DE HOGAR (COBIJAS) PARA LOS USUARIOS DEL CONVENIO MODALIDAD ADULTO MAYOR</a:t>
            </a:r>
            <a:r>
              <a:rPr lang="es-MX" dirty="0"/>
              <a:t>	 </a:t>
            </a:r>
            <a:endParaRPr lang="es-EC" dirty="0"/>
          </a:p>
        </p:txBody>
      </p:sp>
      <p:sp>
        <p:nvSpPr>
          <p:cNvPr id="19" name="Rectangle 6"/>
          <p:cNvSpPr>
            <a:spLocks noChangeArrowheads="1"/>
          </p:cNvSpPr>
          <p:nvPr/>
        </p:nvSpPr>
        <p:spPr bwMode="auto">
          <a:xfrm>
            <a:off x="609600" y="39639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C" altLang="es-EC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es-EC" altLang="es-EC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s-EC" altLang="es-EC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609600" y="39639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C" altLang="es-EC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es-EC" altLang="es-EC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s-EC" altLang="es-EC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object 6"/>
          <p:cNvSpPr/>
          <p:nvPr/>
        </p:nvSpPr>
        <p:spPr>
          <a:xfrm>
            <a:off x="795528" y="5612815"/>
            <a:ext cx="6154058" cy="8749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algn="r"/>
            <a:endParaRPr lang="es-EC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ctr"/>
            <a:r>
              <a:rPr lang="es-EC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MONTO: $</a:t>
            </a:r>
            <a:r>
              <a:rPr lang="es-EC" dirty="0">
                <a:latin typeface="Verdana" panose="020B0604030504040204" pitchFamily="34" charset="0"/>
                <a:ea typeface="Verdana" panose="020B0604030504040204" pitchFamily="34" charset="0"/>
              </a:rPr>
              <a:t>1042.80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757" y="1765844"/>
            <a:ext cx="2895600" cy="3937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2341" y="1725862"/>
            <a:ext cx="2973659" cy="3937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760016"/>
            <a:ext cx="2920514" cy="397838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231709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7543801" cy="1320800"/>
          </a:xfrm>
        </p:spPr>
        <p:txBody>
          <a:bodyPr>
            <a:normAutofit fontScale="90000"/>
          </a:bodyPr>
          <a:lstStyle/>
          <a:p>
            <a:r>
              <a:rPr lang="es-MX" dirty="0"/>
              <a:t>GRUPOS DE ATENCIÓN PRIORITARIA</a:t>
            </a:r>
            <a:br>
              <a:rPr lang="es-MX" dirty="0"/>
            </a:br>
            <a:r>
              <a:rPr lang="es-MX" dirty="0"/>
              <a:t/>
            </a:r>
            <a:br>
              <a:rPr lang="es-MX" dirty="0"/>
            </a:br>
            <a:r>
              <a:rPr lang="es-MX" dirty="0"/>
              <a:t/>
            </a:r>
            <a:br>
              <a:rPr lang="es-MX" dirty="0"/>
            </a:br>
            <a:endParaRPr lang="es-EC" dirty="0"/>
          </a:p>
        </p:txBody>
      </p:sp>
      <p:sp>
        <p:nvSpPr>
          <p:cNvPr id="15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C" altLang="es-EC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es-EC" altLang="es-EC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s-EC" altLang="es-EC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" name="Rectángulo 15"/>
          <p:cNvSpPr/>
          <p:nvPr/>
        </p:nvSpPr>
        <p:spPr>
          <a:xfrm>
            <a:off x="609598" y="989052"/>
            <a:ext cx="693420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b="1" dirty="0"/>
              <a:t>ADQUISICIÓN DE MENAJE DE HOGAR (COBIJAS) PARA LOS USUARIOS DEL CONVENIO MODALIDAD ADULTO MAYOR</a:t>
            </a:r>
            <a:r>
              <a:rPr lang="es-MX" dirty="0"/>
              <a:t>	 </a:t>
            </a:r>
            <a:endParaRPr lang="es-EC" dirty="0"/>
          </a:p>
        </p:txBody>
      </p:sp>
      <p:sp>
        <p:nvSpPr>
          <p:cNvPr id="19" name="Rectangle 6"/>
          <p:cNvSpPr>
            <a:spLocks noChangeArrowheads="1"/>
          </p:cNvSpPr>
          <p:nvPr/>
        </p:nvSpPr>
        <p:spPr bwMode="auto">
          <a:xfrm>
            <a:off x="609600" y="39639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C" altLang="es-EC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es-EC" altLang="es-EC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s-EC" altLang="es-EC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609600" y="39639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C" altLang="es-EC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es-EC" altLang="es-EC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s-EC" altLang="es-EC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object 6"/>
          <p:cNvSpPr/>
          <p:nvPr/>
        </p:nvSpPr>
        <p:spPr>
          <a:xfrm>
            <a:off x="609599" y="5738400"/>
            <a:ext cx="6154058" cy="8749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algn="r"/>
            <a:endParaRPr lang="es-EC" dirty="0"/>
          </a:p>
          <a:p>
            <a:pPr algn="ctr"/>
            <a:r>
              <a:rPr lang="es-EC" dirty="0">
                <a:solidFill>
                  <a:srgbClr val="000000"/>
                </a:solidFill>
                <a:latin typeface="Verdana" panose="020B0604030504040204" pitchFamily="34" charset="0"/>
              </a:rPr>
              <a:t>MONTO: $</a:t>
            </a:r>
            <a:r>
              <a:rPr lang="es-EC" dirty="0"/>
              <a:t>1042.80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040" y="1933448"/>
            <a:ext cx="2954358" cy="3566953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4398" y="1939544"/>
            <a:ext cx="3106758" cy="3580606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9504" y="1930400"/>
            <a:ext cx="2723496" cy="3589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6710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598" y="58506"/>
            <a:ext cx="7745447" cy="1320800"/>
          </a:xfrm>
        </p:spPr>
        <p:txBody>
          <a:bodyPr>
            <a:normAutofit/>
          </a:bodyPr>
          <a:lstStyle/>
          <a:p>
            <a:r>
              <a:rPr lang="es-MX" sz="2800" dirty="0">
                <a:latin typeface="Verdana" panose="020B0604030504040204" pitchFamily="34" charset="0"/>
                <a:ea typeface="Verdana" panose="020B0604030504040204" pitchFamily="34" charset="0"/>
              </a:rPr>
              <a:t>GRUPOS DE ATENCIÓN PRIORITARIA</a:t>
            </a:r>
            <a:endParaRPr lang="es-EC" sz="28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5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C" altLang="es-EC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es-EC" altLang="es-EC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s-EC" altLang="es-EC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" name="Rectángulo 15"/>
          <p:cNvSpPr/>
          <p:nvPr/>
        </p:nvSpPr>
        <p:spPr>
          <a:xfrm>
            <a:off x="594358" y="1007070"/>
            <a:ext cx="687324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b="1" dirty="0">
                <a:latin typeface="Verdana" panose="020B0604030504040204" pitchFamily="34" charset="0"/>
                <a:ea typeface="Verdana" panose="020B0604030504040204" pitchFamily="34" charset="0"/>
              </a:rPr>
              <a:t>ENTREGA DE FUNDAS DE CARAMELOS A LOS USUARIOS DE LOS CENTROS DE DESARROLLO INFANTILES</a:t>
            </a:r>
            <a:endParaRPr lang="es-EC" b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9" name="Rectangle 6"/>
          <p:cNvSpPr>
            <a:spLocks noChangeArrowheads="1"/>
          </p:cNvSpPr>
          <p:nvPr/>
        </p:nvSpPr>
        <p:spPr bwMode="auto">
          <a:xfrm>
            <a:off x="609600" y="39639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C" altLang="es-EC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es-EC" altLang="es-EC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s-EC" altLang="es-EC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609600" y="39639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C" altLang="es-EC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es-EC" altLang="es-EC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s-EC" altLang="es-EC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98" y="1994186"/>
            <a:ext cx="3505202" cy="383514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2830" y="1988905"/>
            <a:ext cx="4467606" cy="33528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92907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1" y="165497"/>
            <a:ext cx="8343900" cy="1320800"/>
          </a:xfrm>
        </p:spPr>
        <p:txBody>
          <a:bodyPr>
            <a:normAutofit/>
          </a:bodyPr>
          <a:lstStyle/>
          <a:p>
            <a:r>
              <a:rPr lang="es-MX" dirty="0"/>
              <a:t>GRUPOS DE ATENCIÓN PRIORITARIA</a:t>
            </a:r>
            <a:endParaRPr lang="es-EC" dirty="0"/>
          </a:p>
        </p:txBody>
      </p:sp>
      <p:sp>
        <p:nvSpPr>
          <p:cNvPr id="15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C" altLang="es-EC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es-EC" altLang="es-EC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s-EC" altLang="es-EC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" name="Rectángulo 15"/>
          <p:cNvSpPr/>
          <p:nvPr/>
        </p:nvSpPr>
        <p:spPr>
          <a:xfrm>
            <a:off x="457200" y="1163131"/>
            <a:ext cx="69342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b="1" dirty="0">
                <a:latin typeface="Verdana" panose="020B0604030504040204" pitchFamily="34" charset="0"/>
                <a:ea typeface="Verdana" panose="020B0604030504040204" pitchFamily="34" charset="0"/>
              </a:rPr>
              <a:t>ENTREGA DE FUNDAS DE CARAMELOS A LOS USUARIOS DE LOS CENTROS DE DESARROLLO INFANTILES</a:t>
            </a:r>
            <a:endParaRPr lang="es-EC" b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9" name="Rectangle 6"/>
          <p:cNvSpPr>
            <a:spLocks noChangeArrowheads="1"/>
          </p:cNvSpPr>
          <p:nvPr/>
        </p:nvSpPr>
        <p:spPr bwMode="auto">
          <a:xfrm>
            <a:off x="609600" y="39639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C" altLang="es-EC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es-EC" altLang="es-EC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s-EC" altLang="es-EC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609600" y="39639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C" altLang="es-EC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es-EC" altLang="es-EC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s-EC" altLang="es-EC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057400"/>
            <a:ext cx="4366070" cy="32766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3124200"/>
            <a:ext cx="3959924" cy="29718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347067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 rot="19449526">
            <a:off x="1196453" y="3531351"/>
            <a:ext cx="7543801" cy="1320800"/>
          </a:xfrm>
        </p:spPr>
        <p:txBody>
          <a:bodyPr>
            <a:noAutofit/>
          </a:bodyPr>
          <a:lstStyle/>
          <a:p>
            <a:r>
              <a:rPr lang="es-MX" sz="8800" dirty="0">
                <a:latin typeface="Verdana" panose="020B0604030504040204" pitchFamily="34" charset="0"/>
                <a:ea typeface="Verdana" panose="020B0604030504040204" pitchFamily="34" charset="0"/>
              </a:rPr>
              <a:t>GESTIONES</a:t>
            </a:r>
            <a:br>
              <a:rPr lang="es-MX" sz="8800" dirty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es-MX" sz="8800" dirty="0">
                <a:latin typeface="Verdana" panose="020B0604030504040204" pitchFamily="34" charset="0"/>
                <a:ea typeface="Verdana" panose="020B0604030504040204" pitchFamily="34" charset="0"/>
              </a:rPr>
              <a:t/>
            </a:r>
            <a:br>
              <a:rPr lang="es-MX" sz="8800" dirty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es-MX" sz="8800" dirty="0">
                <a:latin typeface="Verdana" panose="020B0604030504040204" pitchFamily="34" charset="0"/>
                <a:ea typeface="Verdana" panose="020B0604030504040204" pitchFamily="34" charset="0"/>
              </a:rPr>
              <a:t/>
            </a:r>
            <a:br>
              <a:rPr lang="es-MX" sz="8800" dirty="0">
                <a:latin typeface="Verdana" panose="020B0604030504040204" pitchFamily="34" charset="0"/>
                <a:ea typeface="Verdana" panose="020B0604030504040204" pitchFamily="34" charset="0"/>
              </a:rPr>
            </a:br>
            <a:endParaRPr lang="es-EC" sz="88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5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C" altLang="es-EC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es-EC" altLang="es-EC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s-EC" altLang="es-EC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9" name="Rectangle 6"/>
          <p:cNvSpPr>
            <a:spLocks noChangeArrowheads="1"/>
          </p:cNvSpPr>
          <p:nvPr/>
        </p:nvSpPr>
        <p:spPr bwMode="auto">
          <a:xfrm>
            <a:off x="609600" y="39639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C" altLang="es-EC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es-EC" altLang="es-EC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s-EC" altLang="es-EC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609600" y="39639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C" altLang="es-EC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es-EC" altLang="es-EC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s-EC" altLang="es-EC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0018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1"/>
          <p:cNvSpPr txBox="1">
            <a:spLocks/>
          </p:cNvSpPr>
          <p:nvPr/>
        </p:nvSpPr>
        <p:spPr>
          <a:xfrm>
            <a:off x="762000" y="304801"/>
            <a:ext cx="7620000" cy="10668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 defTabSz="914400">
              <a:spcBef>
                <a:spcPts val="100"/>
              </a:spcBef>
            </a:pPr>
            <a:r>
              <a:rPr lang="es-MX" sz="2000" b="1" dirty="0">
                <a:solidFill>
                  <a:srgbClr val="000000"/>
                </a:solidFill>
                <a:latin typeface="Verdana" panose="020B0604030504040204" pitchFamily="34" charset="0"/>
                <a:ea typeface="+mn-ea"/>
                <a:cs typeface="+mn-cs"/>
              </a:rPr>
              <a:t>			</a:t>
            </a:r>
          </a:p>
          <a:p>
            <a:pPr marL="342900" indent="-342900" defTabSz="914400">
              <a:spcBef>
                <a:spcPts val="100"/>
              </a:spcBef>
              <a:buFont typeface="Arial" panose="020B0604020202020204" pitchFamily="34" charset="0"/>
              <a:buChar char="•"/>
            </a:pPr>
            <a:endParaRPr lang="es-ES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ES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r>
              <a:rPr lang="es-ES" sz="2000" b="1" dirty="0">
                <a:solidFill>
                  <a:srgbClr val="000000"/>
                </a:solidFill>
                <a:latin typeface="Verdana" panose="020B0604030504040204" pitchFamily="34" charset="0"/>
                <a:ea typeface="+mn-ea"/>
                <a:cs typeface="+mn-cs"/>
              </a:rPr>
              <a:t> </a:t>
            </a:r>
          </a:p>
          <a:p>
            <a:pPr algn="ctr" defTabSz="914400">
              <a:spcBef>
                <a:spcPts val="100"/>
              </a:spcBef>
            </a:pPr>
            <a:endParaRPr lang="es-ES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1295400"/>
            <a:ext cx="4587718" cy="41736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ítulo 1"/>
          <p:cNvSpPr txBox="1">
            <a:spLocks/>
          </p:cNvSpPr>
          <p:nvPr/>
        </p:nvSpPr>
        <p:spPr>
          <a:xfrm>
            <a:off x="914400" y="457201"/>
            <a:ext cx="7620000" cy="10668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 defTabSz="914400">
              <a:spcBef>
                <a:spcPts val="100"/>
              </a:spcBef>
            </a:pPr>
            <a:r>
              <a:rPr lang="es-MX" sz="2000" b="1" dirty="0" smtClean="0">
                <a:solidFill>
                  <a:srgbClr val="000000"/>
                </a:solidFill>
                <a:latin typeface="Verdana" panose="020B0604030504040204" pitchFamily="34" charset="0"/>
                <a:ea typeface="+mn-ea"/>
                <a:cs typeface="+mn-cs"/>
              </a:rPr>
              <a:t>COLOCACIÓN DE LA PRIMERA PIEDRA INGRESO A LA </a:t>
            </a:r>
            <a:r>
              <a:rPr lang="es-MX" sz="2000" b="1" dirty="0">
                <a:solidFill>
                  <a:srgbClr val="000000"/>
                </a:solidFill>
                <a:latin typeface="Verdana" panose="020B0604030504040204" pitchFamily="34" charset="0"/>
                <a:ea typeface="+mn-ea"/>
                <a:cs typeface="+mn-cs"/>
              </a:rPr>
              <a:t>COMUNIDAD SAN </a:t>
            </a:r>
            <a:r>
              <a:rPr lang="es-MX" sz="2000" b="1" dirty="0" smtClean="0">
                <a:solidFill>
                  <a:srgbClr val="000000"/>
                </a:solidFill>
                <a:latin typeface="Verdana" panose="020B0604030504040204" pitchFamily="34" charset="0"/>
                <a:ea typeface="+mn-ea"/>
                <a:cs typeface="+mn-cs"/>
              </a:rPr>
              <a:t>VICENTE </a:t>
            </a:r>
            <a:r>
              <a:rPr lang="es-MX" sz="2000" b="1" dirty="0">
                <a:solidFill>
                  <a:srgbClr val="000000"/>
                </a:solidFill>
                <a:latin typeface="Verdana" panose="020B0604030504040204" pitchFamily="34" charset="0"/>
                <a:ea typeface="+mn-ea"/>
                <a:cs typeface="+mn-cs"/>
              </a:rPr>
              <a:t>			</a:t>
            </a:r>
          </a:p>
          <a:p>
            <a:pPr marL="342900" indent="-342900" defTabSz="914400">
              <a:spcBef>
                <a:spcPts val="100"/>
              </a:spcBef>
              <a:buFont typeface="Arial" panose="020B0604020202020204" pitchFamily="34" charset="0"/>
              <a:buChar char="•"/>
            </a:pPr>
            <a:endParaRPr lang="es-ES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ES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r>
              <a:rPr lang="es-ES" sz="2000" b="1" dirty="0">
                <a:solidFill>
                  <a:srgbClr val="000000"/>
                </a:solidFill>
                <a:latin typeface="Verdana" panose="020B0604030504040204" pitchFamily="34" charset="0"/>
                <a:ea typeface="+mn-ea"/>
                <a:cs typeface="+mn-cs"/>
              </a:rPr>
              <a:t> </a:t>
            </a:r>
          </a:p>
          <a:p>
            <a:pPr algn="ctr" defTabSz="914400">
              <a:spcBef>
                <a:spcPts val="100"/>
              </a:spcBef>
            </a:pPr>
            <a:endParaRPr lang="es-ES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400" y="2971800"/>
            <a:ext cx="4645342" cy="34289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063444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1"/>
          <p:cNvSpPr txBox="1">
            <a:spLocks/>
          </p:cNvSpPr>
          <p:nvPr/>
        </p:nvSpPr>
        <p:spPr>
          <a:xfrm>
            <a:off x="762000" y="304801"/>
            <a:ext cx="7620000" cy="10668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 defTabSz="914400">
              <a:spcBef>
                <a:spcPts val="100"/>
              </a:spcBef>
            </a:pPr>
            <a:r>
              <a:rPr lang="es-MX" sz="2000" b="1" dirty="0" smtClean="0">
                <a:solidFill>
                  <a:srgbClr val="000000"/>
                </a:solidFill>
                <a:latin typeface="Verdana" panose="020B0604030504040204" pitchFamily="34" charset="0"/>
                <a:ea typeface="+mn-ea"/>
                <a:cs typeface="+mn-cs"/>
              </a:rPr>
              <a:t>INAUGURACIÓN DE LA VÍA E – 35  INGRESO A LA </a:t>
            </a:r>
            <a:r>
              <a:rPr lang="es-MX" sz="2000" b="1" dirty="0">
                <a:solidFill>
                  <a:srgbClr val="000000"/>
                </a:solidFill>
                <a:latin typeface="Verdana" panose="020B0604030504040204" pitchFamily="34" charset="0"/>
                <a:ea typeface="+mn-ea"/>
                <a:cs typeface="+mn-cs"/>
              </a:rPr>
              <a:t>COMUNIDAD SAN </a:t>
            </a:r>
            <a:r>
              <a:rPr lang="es-MX" sz="2000" b="1" dirty="0" smtClean="0">
                <a:solidFill>
                  <a:srgbClr val="000000"/>
                </a:solidFill>
                <a:latin typeface="Verdana" panose="020B0604030504040204" pitchFamily="34" charset="0"/>
                <a:ea typeface="+mn-ea"/>
                <a:cs typeface="+mn-cs"/>
              </a:rPr>
              <a:t>VICENTE </a:t>
            </a:r>
            <a:r>
              <a:rPr lang="es-MX" sz="2000" b="1" dirty="0">
                <a:solidFill>
                  <a:srgbClr val="000000"/>
                </a:solidFill>
                <a:latin typeface="Verdana" panose="020B0604030504040204" pitchFamily="34" charset="0"/>
                <a:ea typeface="+mn-ea"/>
                <a:cs typeface="+mn-cs"/>
              </a:rPr>
              <a:t>			</a:t>
            </a:r>
          </a:p>
          <a:p>
            <a:pPr marL="342900" indent="-342900" defTabSz="914400">
              <a:spcBef>
                <a:spcPts val="100"/>
              </a:spcBef>
              <a:buFont typeface="Arial" panose="020B0604020202020204" pitchFamily="34" charset="0"/>
              <a:buChar char="•"/>
            </a:pPr>
            <a:endParaRPr lang="es-ES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ES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r>
              <a:rPr lang="es-ES" sz="2000" b="1" dirty="0">
                <a:solidFill>
                  <a:srgbClr val="000000"/>
                </a:solidFill>
                <a:latin typeface="Verdana" panose="020B0604030504040204" pitchFamily="34" charset="0"/>
                <a:ea typeface="+mn-ea"/>
                <a:cs typeface="+mn-cs"/>
              </a:rPr>
              <a:t> </a:t>
            </a:r>
          </a:p>
          <a:p>
            <a:pPr algn="ctr" defTabSz="914400">
              <a:spcBef>
                <a:spcPts val="100"/>
              </a:spcBef>
            </a:pPr>
            <a:endParaRPr lang="es-ES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0792" y="1143000"/>
            <a:ext cx="8068408" cy="52502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097227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1"/>
          <p:cNvSpPr txBox="1">
            <a:spLocks/>
          </p:cNvSpPr>
          <p:nvPr/>
        </p:nvSpPr>
        <p:spPr>
          <a:xfrm>
            <a:off x="762000" y="524610"/>
            <a:ext cx="6400800" cy="83819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 defTabSz="914400">
              <a:spcBef>
                <a:spcPts val="100"/>
              </a:spcBef>
            </a:pPr>
            <a:r>
              <a:rPr lang="es-MX" sz="2000" b="1" dirty="0">
                <a:solidFill>
                  <a:srgbClr val="000000"/>
                </a:solidFill>
                <a:latin typeface="Verdana" panose="020B0604030504040204" pitchFamily="34" charset="0"/>
              </a:rPr>
              <a:t>INAUGURACIÓN DE LA VÍA E – 35  INGRESO A LA COMUNIDAD SAN VICENTE </a:t>
            </a:r>
            <a:r>
              <a:rPr lang="es-MX" sz="2000" b="1" dirty="0">
                <a:solidFill>
                  <a:srgbClr val="000000"/>
                </a:solidFill>
                <a:latin typeface="Verdana" panose="020B0604030504040204" pitchFamily="34" charset="0"/>
                <a:ea typeface="+mn-ea"/>
                <a:cs typeface="+mn-cs"/>
              </a:rPr>
              <a:t>			</a:t>
            </a:r>
          </a:p>
          <a:p>
            <a:pPr marL="342900" indent="-342900" defTabSz="914400">
              <a:spcBef>
                <a:spcPts val="100"/>
              </a:spcBef>
              <a:buFont typeface="Arial" panose="020B0604020202020204" pitchFamily="34" charset="0"/>
              <a:buChar char="•"/>
            </a:pPr>
            <a:endParaRPr lang="es-ES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ES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r>
              <a:rPr lang="es-ES" sz="2000" b="1" dirty="0">
                <a:solidFill>
                  <a:srgbClr val="000000"/>
                </a:solidFill>
                <a:latin typeface="Verdana" panose="020B0604030504040204" pitchFamily="34" charset="0"/>
                <a:ea typeface="+mn-ea"/>
                <a:cs typeface="+mn-cs"/>
              </a:rPr>
              <a:t> </a:t>
            </a:r>
          </a:p>
          <a:p>
            <a:pPr algn="ctr" defTabSz="914400">
              <a:spcBef>
                <a:spcPts val="100"/>
              </a:spcBef>
            </a:pPr>
            <a:endParaRPr lang="es-ES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t="9877" b="7818"/>
          <a:stretch/>
        </p:blipFill>
        <p:spPr>
          <a:xfrm>
            <a:off x="228600" y="1333501"/>
            <a:ext cx="8686800" cy="46859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512351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1"/>
          <p:cNvSpPr txBox="1">
            <a:spLocks/>
          </p:cNvSpPr>
          <p:nvPr/>
        </p:nvSpPr>
        <p:spPr>
          <a:xfrm>
            <a:off x="762000" y="304801"/>
            <a:ext cx="7620000" cy="10668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 defTabSz="914400">
              <a:spcBef>
                <a:spcPts val="100"/>
              </a:spcBef>
            </a:pPr>
            <a:r>
              <a:rPr lang="es-MX" sz="2000" b="1" dirty="0" smtClean="0">
                <a:solidFill>
                  <a:srgbClr val="000000"/>
                </a:solidFill>
                <a:latin typeface="Verdana" panose="020B0604030504040204" pitchFamily="34" charset="0"/>
                <a:ea typeface="+mn-ea"/>
                <a:cs typeface="+mn-cs"/>
              </a:rPr>
              <a:t>ASFALTADO DE LA VÍA E – 35  </a:t>
            </a:r>
            <a:r>
              <a:rPr lang="es-MX" sz="2000" b="1" dirty="0">
                <a:solidFill>
                  <a:srgbClr val="000000"/>
                </a:solidFill>
                <a:latin typeface="Verdana" panose="020B0604030504040204" pitchFamily="34" charset="0"/>
                <a:ea typeface="+mn-ea"/>
                <a:cs typeface="+mn-cs"/>
              </a:rPr>
              <a:t>DE LA COMUNIDAD SAN </a:t>
            </a:r>
            <a:r>
              <a:rPr lang="es-MX" sz="2000" b="1" dirty="0" smtClean="0">
                <a:solidFill>
                  <a:srgbClr val="000000"/>
                </a:solidFill>
                <a:latin typeface="Verdana" panose="020B0604030504040204" pitchFamily="34" charset="0"/>
                <a:ea typeface="+mn-ea"/>
                <a:cs typeface="+mn-cs"/>
              </a:rPr>
              <a:t>VICENTE Y COLOCACIÓN DE ROMPE VELOCIDAD</a:t>
            </a:r>
            <a:r>
              <a:rPr lang="es-MX" sz="2000" b="1" dirty="0">
                <a:solidFill>
                  <a:srgbClr val="000000"/>
                </a:solidFill>
                <a:latin typeface="Verdana" panose="020B0604030504040204" pitchFamily="34" charset="0"/>
                <a:ea typeface="+mn-ea"/>
                <a:cs typeface="+mn-cs"/>
              </a:rPr>
              <a:t>			</a:t>
            </a:r>
          </a:p>
          <a:p>
            <a:pPr marL="342900" indent="-342900" defTabSz="914400">
              <a:spcBef>
                <a:spcPts val="100"/>
              </a:spcBef>
              <a:buFont typeface="Arial" panose="020B0604020202020204" pitchFamily="34" charset="0"/>
              <a:buChar char="•"/>
            </a:pPr>
            <a:endParaRPr lang="es-ES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ES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r>
              <a:rPr lang="es-ES" sz="2000" b="1" dirty="0">
                <a:solidFill>
                  <a:srgbClr val="000000"/>
                </a:solidFill>
                <a:latin typeface="Verdana" panose="020B0604030504040204" pitchFamily="34" charset="0"/>
                <a:ea typeface="+mn-ea"/>
                <a:cs typeface="+mn-cs"/>
              </a:rPr>
              <a:t> </a:t>
            </a:r>
          </a:p>
          <a:p>
            <a:pPr algn="ctr" defTabSz="914400">
              <a:spcBef>
                <a:spcPts val="100"/>
              </a:spcBef>
            </a:pPr>
            <a:endParaRPr lang="es-ES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371600"/>
            <a:ext cx="5199756" cy="40030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0" y="2667000"/>
            <a:ext cx="4804127" cy="3505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37447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1"/>
          <p:cNvSpPr txBox="1">
            <a:spLocks/>
          </p:cNvSpPr>
          <p:nvPr/>
        </p:nvSpPr>
        <p:spPr>
          <a:xfrm>
            <a:off x="457200" y="533400"/>
            <a:ext cx="8077200" cy="83819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 defTabSz="914400">
              <a:spcBef>
                <a:spcPts val="100"/>
              </a:spcBef>
            </a:pPr>
            <a:r>
              <a:rPr lang="es-MX" sz="2000" b="1" dirty="0"/>
              <a:t>CONVENIO CON LA UNIVERSIDAD DE LAS FUERZAS ARMADAS </a:t>
            </a:r>
            <a:r>
              <a:rPr lang="es-MX" sz="2000" b="1" dirty="0" smtClean="0"/>
              <a:t>-  </a:t>
            </a:r>
            <a:r>
              <a:rPr lang="es-MX" sz="2000" b="1" dirty="0"/>
              <a:t>VINCULACIÓN </a:t>
            </a:r>
            <a:r>
              <a:rPr lang="es-MX" sz="2000" b="1" dirty="0" smtClean="0"/>
              <a:t>CON LA SOCIEDAD DE </a:t>
            </a:r>
            <a:r>
              <a:rPr lang="es-MX" sz="2000" b="1" dirty="0"/>
              <a:t>LOS </a:t>
            </a:r>
            <a:r>
              <a:rPr lang="es-MX" sz="2000" b="1" dirty="0" smtClean="0"/>
              <a:t>ESTUDIANTES</a:t>
            </a:r>
            <a:endParaRPr lang="es-MX" sz="4000" dirty="0"/>
          </a:p>
          <a:p>
            <a:pPr marL="342900" indent="-342900" defTabSz="914400">
              <a:spcBef>
                <a:spcPts val="100"/>
              </a:spcBef>
              <a:buFont typeface="Arial" panose="020B0604020202020204" pitchFamily="34" charset="0"/>
              <a:buChar char="•"/>
            </a:pPr>
            <a:endParaRPr lang="es-ES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ES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r>
              <a:rPr lang="es-ES" sz="2000" b="1" dirty="0">
                <a:solidFill>
                  <a:srgbClr val="000000"/>
                </a:solidFill>
                <a:latin typeface="Verdana" panose="020B0604030504040204" pitchFamily="34" charset="0"/>
                <a:ea typeface="+mn-ea"/>
                <a:cs typeface="+mn-cs"/>
              </a:rPr>
              <a:t> </a:t>
            </a:r>
          </a:p>
          <a:p>
            <a:pPr algn="ctr" defTabSz="914400">
              <a:spcBef>
                <a:spcPts val="100"/>
              </a:spcBef>
            </a:pPr>
            <a:endParaRPr lang="es-ES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400" y="1371599"/>
            <a:ext cx="4343400" cy="48505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216848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1"/>
          <p:cNvSpPr txBox="1">
            <a:spLocks/>
          </p:cNvSpPr>
          <p:nvPr/>
        </p:nvSpPr>
        <p:spPr>
          <a:xfrm>
            <a:off x="756894" y="381000"/>
            <a:ext cx="7620000" cy="400752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defTabSz="914400">
              <a:spcBef>
                <a:spcPts val="100"/>
              </a:spcBef>
            </a:pPr>
            <a:r>
              <a:rPr lang="es-MX" sz="2000" b="1" dirty="0">
                <a:solidFill>
                  <a:srgbClr val="000000"/>
                </a:solidFill>
                <a:latin typeface="Verdana" panose="020B0604030504040204" pitchFamily="34" charset="0"/>
                <a:ea typeface="+mn-ea"/>
                <a:cs typeface="+mn-cs"/>
              </a:rPr>
              <a:t>ASFALTADO DE LA VÍA MACA </a:t>
            </a:r>
            <a:r>
              <a:rPr lang="es-MX" sz="2000" b="1" dirty="0" err="1" smtClean="0">
                <a:solidFill>
                  <a:srgbClr val="000000"/>
                </a:solidFill>
                <a:latin typeface="Verdana" panose="020B0604030504040204" pitchFamily="34" charset="0"/>
                <a:ea typeface="+mn-ea"/>
                <a:cs typeface="+mn-cs"/>
              </a:rPr>
              <a:t>ATAPULO</a:t>
            </a:r>
            <a:r>
              <a:rPr lang="es-MX" sz="2000" b="1" dirty="0">
                <a:solidFill>
                  <a:srgbClr val="000000"/>
                </a:solidFill>
                <a:latin typeface="Verdana" panose="020B0604030504040204" pitchFamily="34" charset="0"/>
                <a:ea typeface="+mn-ea"/>
                <a:cs typeface="+mn-cs"/>
              </a:rPr>
              <a:t>  </a:t>
            </a:r>
            <a:r>
              <a:rPr lang="es-MX" sz="2000" b="1" dirty="0" smtClean="0">
                <a:solidFill>
                  <a:srgbClr val="000000"/>
                </a:solidFill>
                <a:latin typeface="Verdana" panose="020B0604030504040204" pitchFamily="34" charset="0"/>
                <a:ea typeface="+mn-ea"/>
                <a:cs typeface="+mn-cs"/>
              </a:rPr>
              <a:t>- </a:t>
            </a:r>
            <a:r>
              <a:rPr lang="es-MX" sz="2000" b="1" dirty="0" err="1" smtClean="0">
                <a:solidFill>
                  <a:srgbClr val="000000"/>
                </a:solidFill>
                <a:latin typeface="Verdana" panose="020B0604030504040204" pitchFamily="34" charset="0"/>
                <a:ea typeface="+mn-ea"/>
                <a:cs typeface="+mn-cs"/>
              </a:rPr>
              <a:t>OSOGUIN</a:t>
            </a:r>
            <a:r>
              <a:rPr lang="es-MX" sz="2000" b="1" dirty="0">
                <a:solidFill>
                  <a:srgbClr val="000000"/>
                </a:solidFill>
                <a:latin typeface="Verdana" panose="020B0604030504040204" pitchFamily="34" charset="0"/>
                <a:ea typeface="+mn-ea"/>
                <a:cs typeface="+mn-cs"/>
              </a:rPr>
              <a:t>			</a:t>
            </a:r>
          </a:p>
          <a:p>
            <a:pPr marL="342900" indent="-342900" defTabSz="914400">
              <a:spcBef>
                <a:spcPts val="100"/>
              </a:spcBef>
              <a:buFont typeface="Arial" panose="020B0604020202020204" pitchFamily="34" charset="0"/>
              <a:buChar char="•"/>
            </a:pPr>
            <a:endParaRPr lang="es-ES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ES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r>
              <a:rPr lang="es-ES" sz="2000" b="1" dirty="0">
                <a:solidFill>
                  <a:srgbClr val="000000"/>
                </a:solidFill>
                <a:latin typeface="Verdana" panose="020B0604030504040204" pitchFamily="34" charset="0"/>
                <a:ea typeface="+mn-ea"/>
                <a:cs typeface="+mn-cs"/>
              </a:rPr>
              <a:t> </a:t>
            </a:r>
          </a:p>
          <a:p>
            <a:pPr algn="ctr" defTabSz="914400">
              <a:spcBef>
                <a:spcPts val="100"/>
              </a:spcBef>
            </a:pPr>
            <a:endParaRPr lang="es-ES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6497"/>
            <a:ext cx="5221341" cy="391845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6894" y="2965824"/>
            <a:ext cx="4577105" cy="343497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351860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1"/>
          <p:cNvSpPr txBox="1">
            <a:spLocks/>
          </p:cNvSpPr>
          <p:nvPr/>
        </p:nvSpPr>
        <p:spPr>
          <a:xfrm>
            <a:off x="762000" y="420842"/>
            <a:ext cx="7620000" cy="9144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defTabSz="914400">
              <a:spcBef>
                <a:spcPts val="100"/>
              </a:spcBef>
            </a:pPr>
            <a:r>
              <a:rPr lang="es-MX" sz="2000" b="1" dirty="0">
                <a:solidFill>
                  <a:srgbClr val="000000"/>
                </a:solidFill>
                <a:latin typeface="Verdana" panose="020B0604030504040204" pitchFamily="34" charset="0"/>
                <a:ea typeface="+mn-ea"/>
                <a:cs typeface="+mn-cs"/>
              </a:rPr>
              <a:t>LIMPIEZA DEL SISTEMA DE ALCANTARILLADO VÍA A </a:t>
            </a:r>
            <a:r>
              <a:rPr lang="es-MX" sz="2000" b="1" dirty="0" err="1">
                <a:solidFill>
                  <a:srgbClr val="000000"/>
                </a:solidFill>
                <a:latin typeface="Verdana" panose="020B0604030504040204" pitchFamily="34" charset="0"/>
                <a:ea typeface="+mn-ea"/>
                <a:cs typeface="+mn-cs"/>
              </a:rPr>
              <a:t>TILIPULO</a:t>
            </a:r>
            <a:endParaRPr lang="es-MX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defTabSz="914400">
              <a:spcBef>
                <a:spcPts val="100"/>
              </a:spcBef>
            </a:pPr>
            <a:r>
              <a:rPr lang="es-MX" sz="2000" b="1" dirty="0">
                <a:solidFill>
                  <a:srgbClr val="000000"/>
                </a:solidFill>
                <a:latin typeface="Verdana" panose="020B0604030504040204" pitchFamily="34" charset="0"/>
                <a:ea typeface="+mn-ea"/>
                <a:cs typeface="+mn-cs"/>
              </a:rPr>
              <a:t>			</a:t>
            </a:r>
          </a:p>
          <a:p>
            <a:pPr marL="342900" indent="-342900" defTabSz="914400">
              <a:spcBef>
                <a:spcPts val="100"/>
              </a:spcBef>
              <a:buFont typeface="Arial" panose="020B0604020202020204" pitchFamily="34" charset="0"/>
              <a:buChar char="•"/>
            </a:pPr>
            <a:endParaRPr lang="es-ES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ES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r>
              <a:rPr lang="es-ES" sz="2000" b="1" dirty="0">
                <a:solidFill>
                  <a:srgbClr val="000000"/>
                </a:solidFill>
                <a:latin typeface="Verdana" panose="020B0604030504040204" pitchFamily="34" charset="0"/>
                <a:ea typeface="+mn-ea"/>
                <a:cs typeface="+mn-cs"/>
              </a:rPr>
              <a:t> </a:t>
            </a:r>
          </a:p>
          <a:p>
            <a:pPr algn="ctr" defTabSz="914400">
              <a:spcBef>
                <a:spcPts val="100"/>
              </a:spcBef>
            </a:pPr>
            <a:endParaRPr lang="es-ES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23700"/>
            <a:ext cx="4391787" cy="32959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2343" y="2497760"/>
            <a:ext cx="5200801" cy="39030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942028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1"/>
          <p:cNvSpPr txBox="1">
            <a:spLocks/>
          </p:cNvSpPr>
          <p:nvPr/>
        </p:nvSpPr>
        <p:spPr>
          <a:xfrm>
            <a:off x="914400" y="505968"/>
            <a:ext cx="7620000" cy="9144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 defTabSz="914400">
              <a:spcBef>
                <a:spcPts val="100"/>
              </a:spcBef>
            </a:pPr>
            <a:r>
              <a:rPr lang="es-MX" sz="2000" b="1" dirty="0">
                <a:solidFill>
                  <a:srgbClr val="000000"/>
                </a:solidFill>
                <a:latin typeface="Verdana" panose="020B0604030504040204" pitchFamily="34" charset="0"/>
                <a:ea typeface="+mn-ea"/>
                <a:cs typeface="+mn-cs"/>
              </a:rPr>
              <a:t>LIMPIEZA DEL SISTEMA DE ALCANTARILLADO VÍA A </a:t>
            </a:r>
            <a:r>
              <a:rPr lang="es-MX" sz="2000" b="1" dirty="0" err="1">
                <a:solidFill>
                  <a:srgbClr val="000000"/>
                </a:solidFill>
                <a:latin typeface="Verdana" panose="020B0604030504040204" pitchFamily="34" charset="0"/>
                <a:ea typeface="+mn-ea"/>
                <a:cs typeface="+mn-cs"/>
              </a:rPr>
              <a:t>TILIPULO</a:t>
            </a:r>
            <a:endParaRPr lang="es-MX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defTabSz="914400">
              <a:spcBef>
                <a:spcPts val="100"/>
              </a:spcBef>
            </a:pPr>
            <a:r>
              <a:rPr lang="es-MX" sz="2000" b="1" dirty="0">
                <a:solidFill>
                  <a:srgbClr val="000000"/>
                </a:solidFill>
                <a:latin typeface="Verdana" panose="020B0604030504040204" pitchFamily="34" charset="0"/>
                <a:ea typeface="+mn-ea"/>
                <a:cs typeface="+mn-cs"/>
              </a:rPr>
              <a:t>			</a:t>
            </a:r>
          </a:p>
          <a:p>
            <a:pPr marL="342900" indent="-342900" defTabSz="914400">
              <a:spcBef>
                <a:spcPts val="100"/>
              </a:spcBef>
              <a:buFont typeface="Arial" panose="020B0604020202020204" pitchFamily="34" charset="0"/>
              <a:buChar char="•"/>
            </a:pPr>
            <a:endParaRPr lang="es-ES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endParaRPr lang="es-ES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algn="ctr" defTabSz="914400">
              <a:spcBef>
                <a:spcPts val="100"/>
              </a:spcBef>
            </a:pPr>
            <a:r>
              <a:rPr lang="es-ES" sz="2000" b="1" dirty="0">
                <a:solidFill>
                  <a:srgbClr val="000000"/>
                </a:solidFill>
                <a:latin typeface="Verdana" panose="020B0604030504040204" pitchFamily="34" charset="0"/>
                <a:ea typeface="+mn-ea"/>
                <a:cs typeface="+mn-cs"/>
              </a:rPr>
              <a:t> </a:t>
            </a:r>
          </a:p>
          <a:p>
            <a:pPr algn="ctr" defTabSz="914400">
              <a:spcBef>
                <a:spcPts val="100"/>
              </a:spcBef>
            </a:pPr>
            <a:endParaRPr lang="es-ES" sz="2000" b="1" dirty="0">
              <a:solidFill>
                <a:srgbClr val="000000"/>
              </a:solidFill>
              <a:latin typeface="Verdana" panose="020B0604030504040204" pitchFamily="34" charset="0"/>
              <a:ea typeface="+mn-ea"/>
              <a:cs typeface="+mn-cs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447800"/>
            <a:ext cx="3886200" cy="386067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1447800"/>
            <a:ext cx="3810000" cy="386067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134944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28600" y="1001713"/>
            <a:ext cx="5867400" cy="5475287"/>
          </a:xfrm>
        </p:spPr>
        <p:txBody>
          <a:bodyPr>
            <a:normAutofit fontScale="77500" lnSpcReduction="20000"/>
          </a:bodyPr>
          <a:lstStyle/>
          <a:p>
            <a:pPr algn="just"/>
            <a:endParaRPr lang="es-MX" sz="3500" dirty="0" smtClean="0"/>
          </a:p>
          <a:p>
            <a:pPr algn="just"/>
            <a:r>
              <a:rPr lang="es-MX" sz="1600" dirty="0" smtClean="0"/>
              <a:t>FIRMA DE CONVENIO INTERINSTITUCIONAL PARA EL MEJORAMIENTO VIAL DEL </a:t>
            </a:r>
            <a:r>
              <a:rPr lang="es-MX" sz="1600" b="1" dirty="0" smtClean="0"/>
              <a:t>BARRIO </a:t>
            </a:r>
            <a:r>
              <a:rPr lang="es-MX" sz="1600" b="1" dirty="0" err="1" smtClean="0"/>
              <a:t>POALÓ</a:t>
            </a:r>
            <a:r>
              <a:rPr lang="es-MX" sz="1600" b="1" dirty="0" smtClean="0"/>
              <a:t> CENTRO </a:t>
            </a:r>
            <a:r>
              <a:rPr lang="es-MX" sz="1600" dirty="0" smtClean="0"/>
              <a:t>ENTRE EL </a:t>
            </a:r>
            <a:r>
              <a:rPr lang="es-MX" sz="1600" dirty="0" err="1" smtClean="0"/>
              <a:t>GAD</a:t>
            </a:r>
            <a:r>
              <a:rPr lang="es-MX" sz="1600" dirty="0" smtClean="0"/>
              <a:t> MUNICIPAL DEL CANTÓN LATACUNGA.</a:t>
            </a:r>
          </a:p>
          <a:p>
            <a:pPr algn="just"/>
            <a:r>
              <a:rPr lang="es-MX" sz="1600" dirty="0"/>
              <a:t>CONVENIO DE COOPERACIÓN ENTRE EL MINISTERIO DE TELECOMUNICACIONES Y DE LA SOCIEDAD DE LA INFORMACIÓN Y EL GOBIERNO AUTÓNOMO DESCENTRALIZADO PARROQUIAL DE SAN JOSÉ DE </a:t>
            </a:r>
            <a:r>
              <a:rPr lang="es-MX" sz="1600" dirty="0" err="1"/>
              <a:t>POALÓ</a:t>
            </a:r>
            <a:r>
              <a:rPr lang="es-MX" sz="1600" dirty="0"/>
              <a:t>, PARA LA IMPLEMENTACIÓN, OPERACIÓN Y MANTENIMIENTO DEL </a:t>
            </a:r>
            <a:r>
              <a:rPr lang="es-MX" sz="1600" b="1" dirty="0"/>
              <a:t>PUNTO DIGITAL GRATUITO </a:t>
            </a:r>
            <a:r>
              <a:rPr lang="es-MX" sz="1600" b="1" dirty="0" err="1" smtClean="0"/>
              <a:t>POALÓ</a:t>
            </a:r>
            <a:r>
              <a:rPr lang="es-MX" sz="1600" dirty="0" smtClean="0"/>
              <a:t>.</a:t>
            </a:r>
          </a:p>
          <a:p>
            <a:pPr algn="just"/>
            <a:r>
              <a:rPr lang="es-MX" sz="1600" dirty="0" smtClean="0"/>
              <a:t>CONVENIO DE GESTIÓN COMPARTIDA PARA EL MEJORAMIENTO VIAL </a:t>
            </a:r>
            <a:r>
              <a:rPr lang="es-MX" sz="1600" b="1" dirty="0" smtClean="0"/>
              <a:t>MACA </a:t>
            </a:r>
            <a:r>
              <a:rPr lang="es-MX" sz="1600" b="1" dirty="0" err="1" smtClean="0"/>
              <a:t>TAPULO</a:t>
            </a:r>
            <a:r>
              <a:rPr lang="es-MX" sz="1600" b="1" dirty="0" smtClean="0"/>
              <a:t> </a:t>
            </a:r>
            <a:r>
              <a:rPr lang="es-MX" sz="1600" b="1" dirty="0" err="1" smtClean="0"/>
              <a:t>OSOGUIN</a:t>
            </a:r>
            <a:r>
              <a:rPr lang="es-MX" sz="1600" b="1" dirty="0" smtClean="0"/>
              <a:t>. </a:t>
            </a:r>
            <a:endParaRPr lang="es-MX" sz="1600" b="1" dirty="0"/>
          </a:p>
          <a:p>
            <a:pPr algn="just"/>
            <a:r>
              <a:rPr lang="es-MX" sz="1600" dirty="0"/>
              <a:t>CONVENIO DE COOPERACIÓN TÉCNICO ECONÓMICO No. DI-03-</a:t>
            </a:r>
            <a:r>
              <a:rPr lang="es-MX" sz="1600" dirty="0" err="1"/>
              <a:t>05D01</a:t>
            </a:r>
            <a:r>
              <a:rPr lang="es-MX" sz="1600" dirty="0"/>
              <a:t>-22155-D ENTRE EL MINISTERIO DE INCLUSIÓN ECONÓMICA Y SOCIAL - MIES Y GOBIERNO </a:t>
            </a:r>
            <a:r>
              <a:rPr lang="es-MX" sz="1600" dirty="0" smtClean="0"/>
              <a:t>AUTÓNOMO </a:t>
            </a:r>
            <a:r>
              <a:rPr lang="es-MX" sz="1600" dirty="0"/>
              <a:t>DESCENTRALIZADO PARROQUIAL SAN </a:t>
            </a:r>
            <a:r>
              <a:rPr lang="es-MX" sz="1600" dirty="0" smtClean="0"/>
              <a:t>JOSÉ </a:t>
            </a:r>
            <a:r>
              <a:rPr lang="es-MX" sz="1600" dirty="0"/>
              <a:t>DE </a:t>
            </a:r>
            <a:r>
              <a:rPr lang="es-MX" sz="1600" dirty="0" err="1"/>
              <a:t>POALO</a:t>
            </a:r>
            <a:r>
              <a:rPr lang="es-MX" sz="1600" dirty="0"/>
              <a:t> (</a:t>
            </a:r>
            <a:r>
              <a:rPr lang="es-MX" sz="1600" dirty="0" err="1"/>
              <a:t>GAD</a:t>
            </a:r>
            <a:r>
              <a:rPr lang="es-MX" sz="1600" dirty="0"/>
              <a:t>) PARA LA IMPLEMENTACIÓN DE SERVICIOS DE DESARROLLO INFANTIL INTEGRAL EN LA MODALIDAD </a:t>
            </a:r>
            <a:r>
              <a:rPr lang="es-MX" sz="1600" b="1" dirty="0"/>
              <a:t>CENTRO DE DESARROLLO INFANTIL-</a:t>
            </a:r>
            <a:r>
              <a:rPr lang="es-MX" sz="1600" dirty="0"/>
              <a:t>CDI-MIES(DIRECTOS </a:t>
            </a:r>
            <a:r>
              <a:rPr lang="es-MX" sz="1600" dirty="0" smtClean="0"/>
              <a:t>– CONVENIOS.</a:t>
            </a:r>
          </a:p>
          <a:p>
            <a:pPr algn="just"/>
            <a:r>
              <a:rPr lang="es-ES" sz="1600" dirty="0"/>
              <a:t>C</a:t>
            </a:r>
            <a:r>
              <a:rPr lang="es-ES" sz="1600" dirty="0" smtClean="0"/>
              <a:t>onvenio </a:t>
            </a:r>
            <a:r>
              <a:rPr lang="es-ES" sz="1600" dirty="0"/>
              <a:t>de cooperación mutua para el proyecto de inversión denominado No. AM-03-</a:t>
            </a:r>
            <a:r>
              <a:rPr lang="es-ES" sz="1600" dirty="0" err="1"/>
              <a:t>05D01</a:t>
            </a:r>
            <a:r>
              <a:rPr lang="es-ES" sz="1600" dirty="0"/>
              <a:t>-22196-D ENTRE EL MINISTERIO DE INCLUSIÓN ECONÓMICA Y SOCIAL - MIES Y GOBIERNO </a:t>
            </a:r>
            <a:r>
              <a:rPr lang="es-ES" sz="1600" dirty="0" smtClean="0"/>
              <a:t>AUTÓNOMO </a:t>
            </a:r>
            <a:r>
              <a:rPr lang="es-ES" sz="1600" dirty="0"/>
              <a:t>DESCENTRALIZADO PARROQUIAL SAN </a:t>
            </a:r>
            <a:r>
              <a:rPr lang="es-ES" sz="1600" dirty="0" smtClean="0"/>
              <a:t>JOSÉ </a:t>
            </a:r>
            <a:r>
              <a:rPr lang="es-ES" sz="1600" dirty="0"/>
              <a:t>DE </a:t>
            </a:r>
            <a:r>
              <a:rPr lang="es-ES" sz="1600" dirty="0" err="1"/>
              <a:t>POALO</a:t>
            </a:r>
            <a:r>
              <a:rPr lang="es-ES" sz="1600" dirty="0"/>
              <a:t> (</a:t>
            </a:r>
            <a:r>
              <a:rPr lang="es-ES" sz="1600" dirty="0" err="1"/>
              <a:t>GAD</a:t>
            </a:r>
            <a:r>
              <a:rPr lang="es-ES" sz="1600" dirty="0"/>
              <a:t>) PARA LA </a:t>
            </a:r>
            <a:r>
              <a:rPr lang="es-ES" sz="1600" dirty="0" smtClean="0"/>
              <a:t>IMPLEMENTACIÓN </a:t>
            </a:r>
            <a:r>
              <a:rPr lang="es-ES" sz="1600" dirty="0"/>
              <a:t>DE SERVICIOS DE </a:t>
            </a:r>
            <a:r>
              <a:rPr lang="es-ES" sz="1600" b="1" dirty="0"/>
              <a:t>PERSONAS ADULTOS MAYORES -</a:t>
            </a:r>
            <a:r>
              <a:rPr lang="es-ES" sz="1600" b="1" dirty="0" err="1"/>
              <a:t>MMA</a:t>
            </a:r>
            <a:r>
              <a:rPr lang="es-ES" sz="1600" b="1" dirty="0"/>
              <a:t> </a:t>
            </a:r>
            <a:r>
              <a:rPr lang="es-ES" sz="1600" dirty="0"/>
              <a:t>EN LA MODALIDAD ATENCIÓN </a:t>
            </a:r>
            <a:r>
              <a:rPr lang="es-ES" sz="1600" dirty="0" smtClean="0"/>
              <a:t>DOMICILIARIA.</a:t>
            </a:r>
          </a:p>
          <a:p>
            <a:pPr algn="just"/>
            <a:r>
              <a:rPr lang="es-EC" sz="1600" dirty="0"/>
              <a:t>CONVENIO ESPECÍFICO </a:t>
            </a:r>
            <a:r>
              <a:rPr lang="es-EC" sz="1600" dirty="0" smtClean="0"/>
              <a:t>DE </a:t>
            </a:r>
            <a:r>
              <a:rPr lang="es-MX" sz="1600" dirty="0" smtClean="0"/>
              <a:t>GESTIÓN </a:t>
            </a:r>
            <a:r>
              <a:rPr lang="es-MX" sz="1600" dirty="0"/>
              <a:t>COMPARTIDA ENTRE EL GOBIERNO </a:t>
            </a:r>
            <a:r>
              <a:rPr lang="es-MX" sz="1600" dirty="0" smtClean="0"/>
              <a:t>AUTÓNOMO DESCENTRALIZADO </a:t>
            </a:r>
            <a:r>
              <a:rPr lang="es-MX" sz="1600" dirty="0"/>
              <a:t>DE LA PROVINCIA DE COTOPAXI Y EL </a:t>
            </a:r>
            <a:r>
              <a:rPr lang="es-MX" sz="1600" dirty="0" smtClean="0"/>
              <a:t>GOBIERNO AUTÓNOMO </a:t>
            </a:r>
            <a:r>
              <a:rPr lang="es-MX" sz="1600" dirty="0"/>
              <a:t>DESCENTRALIZADO DE </a:t>
            </a:r>
            <a:r>
              <a:rPr lang="es-MX" sz="1600" dirty="0" err="1"/>
              <a:t>POALÓ</a:t>
            </a:r>
            <a:r>
              <a:rPr lang="es-MX" sz="1600" dirty="0"/>
              <a:t> PARA LA </a:t>
            </a:r>
            <a:r>
              <a:rPr lang="es-MX" sz="1600" b="1" dirty="0"/>
              <a:t>“CONSTRUCCIÓN </a:t>
            </a:r>
            <a:r>
              <a:rPr lang="es-MX" sz="1600" b="1" dirty="0" smtClean="0"/>
              <a:t>DE CUNETAS </a:t>
            </a:r>
            <a:r>
              <a:rPr lang="es-MX" sz="1600" b="1" dirty="0"/>
              <a:t>DE LAS VÍAS MACA </a:t>
            </a:r>
            <a:r>
              <a:rPr lang="es-MX" sz="1600" b="1" dirty="0" err="1"/>
              <a:t>MILINPUNGO</a:t>
            </a:r>
            <a:r>
              <a:rPr lang="es-MX" sz="1600" b="1" dirty="0"/>
              <a:t> A MACA </a:t>
            </a:r>
            <a:r>
              <a:rPr lang="es-MX" sz="1600" b="1" dirty="0" err="1"/>
              <a:t>CHUQUIRALOMA</a:t>
            </a:r>
            <a:r>
              <a:rPr lang="es-MX" sz="1600" b="1" dirty="0"/>
              <a:t> </a:t>
            </a:r>
            <a:r>
              <a:rPr lang="es-MX" sz="1600" b="1" dirty="0" smtClean="0"/>
              <a:t>Y </a:t>
            </a:r>
            <a:r>
              <a:rPr lang="es-EC" sz="1600" b="1" dirty="0" smtClean="0"/>
              <a:t>MACA </a:t>
            </a:r>
            <a:r>
              <a:rPr lang="es-EC" sz="1600" b="1" dirty="0" err="1"/>
              <a:t>ATAPULO</a:t>
            </a:r>
            <a:r>
              <a:rPr lang="es-EC" sz="1600" b="1" dirty="0"/>
              <a:t> </a:t>
            </a:r>
            <a:r>
              <a:rPr lang="es-EC" sz="1600" b="1" dirty="0" err="1"/>
              <a:t>OSOGUIN</a:t>
            </a:r>
            <a:r>
              <a:rPr lang="es-EC" sz="1600" dirty="0"/>
              <a:t>” con código </a:t>
            </a:r>
            <a:r>
              <a:rPr lang="es-EC" sz="1600" dirty="0" err="1" smtClean="0"/>
              <a:t>GADPC</a:t>
            </a:r>
            <a:r>
              <a:rPr lang="es-EC" sz="1600" dirty="0" smtClean="0"/>
              <a:t>-GPS-</a:t>
            </a:r>
            <a:r>
              <a:rPr lang="es-EC" sz="1600" dirty="0" err="1" smtClean="0"/>
              <a:t>PHV</a:t>
            </a:r>
            <a:r>
              <a:rPr lang="es-EC" sz="1600" dirty="0" smtClean="0"/>
              <a:t>-2024-055</a:t>
            </a:r>
            <a:r>
              <a:rPr lang="es-EC" sz="1600" dirty="0" smtClean="0"/>
              <a:t>.</a:t>
            </a:r>
          </a:p>
          <a:p>
            <a:pPr algn="just"/>
            <a:r>
              <a:rPr lang="es-MX" sz="1600" dirty="0" smtClean="0"/>
              <a:t>GESTIÓN DE MAQUINARIA EN EL </a:t>
            </a:r>
            <a:r>
              <a:rPr lang="es-MX" sz="1600" dirty="0" err="1" smtClean="0"/>
              <a:t>GAD</a:t>
            </a:r>
            <a:r>
              <a:rPr lang="es-MX" sz="1600" dirty="0" smtClean="0"/>
              <a:t> MUNICIPAL DEL CANTÓN LATACUNGA Y </a:t>
            </a:r>
            <a:r>
              <a:rPr lang="es-MX" sz="1600" dirty="0" err="1" smtClean="0"/>
              <a:t>GAD</a:t>
            </a:r>
            <a:r>
              <a:rPr lang="es-MX" sz="1600" dirty="0" smtClean="0"/>
              <a:t> PROVINCIAL DE COTOPAXI PARA EL MANTENIMIENTO DE LAS VÍAS DE BARRIOS Y COMUNIDADES.</a:t>
            </a:r>
            <a:endParaRPr lang="es-EC" sz="1600" dirty="0" smtClean="0"/>
          </a:p>
          <a:p>
            <a:endParaRPr lang="es-MX" dirty="0" smtClean="0"/>
          </a:p>
        </p:txBody>
      </p:sp>
      <p:sp>
        <p:nvSpPr>
          <p:cNvPr id="6" name="Marcador de contenido 2"/>
          <p:cNvSpPr txBox="1">
            <a:spLocks/>
          </p:cNvSpPr>
          <p:nvPr/>
        </p:nvSpPr>
        <p:spPr>
          <a:xfrm>
            <a:off x="1295400" y="457200"/>
            <a:ext cx="5772150" cy="457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s-MX" b="1" dirty="0" smtClean="0"/>
              <a:t>CONVENIOS FIRMADOS 2024</a:t>
            </a:r>
          </a:p>
        </p:txBody>
      </p:sp>
    </p:spTree>
    <p:extLst>
      <p:ext uri="{BB962C8B-B14F-4D97-AF65-F5344CB8AC3E}">
        <p14:creationId xmlns:p14="http://schemas.microsoft.com/office/powerpoint/2010/main" val="2520262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43000" y="2057400"/>
            <a:ext cx="6804025" cy="247503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87120" marR="5080" indent="-1075055">
              <a:lnSpc>
                <a:spcPct val="100000"/>
              </a:lnSpc>
              <a:spcBef>
                <a:spcPts val="100"/>
              </a:spcBef>
              <a:tabLst>
                <a:tab pos="6790690" algn="l"/>
              </a:tabLst>
            </a:pPr>
            <a:r>
              <a:rPr sz="8000" spc="-254" dirty="0">
                <a:solidFill>
                  <a:srgbClr val="00AFEF"/>
                </a:solidFill>
              </a:rPr>
              <a:t>Y</a:t>
            </a:r>
            <a:r>
              <a:rPr sz="8000" u="heavy" spc="-254" dirty="0">
                <a:solidFill>
                  <a:srgbClr val="00AFEF"/>
                </a:solidFill>
                <a:uFill>
                  <a:solidFill>
                    <a:srgbClr val="83992A"/>
                  </a:solidFill>
                </a:uFill>
              </a:rPr>
              <a:t>UPAYCHANI 	</a:t>
            </a:r>
            <a:r>
              <a:rPr sz="8000" dirty="0">
                <a:solidFill>
                  <a:srgbClr val="00AFEF"/>
                </a:solidFill>
              </a:rPr>
              <a:t> </a:t>
            </a:r>
            <a:r>
              <a:rPr sz="8000" spc="-245" dirty="0">
                <a:solidFill>
                  <a:srgbClr val="FF9900"/>
                </a:solidFill>
              </a:rPr>
              <a:t>GRACIAS</a:t>
            </a:r>
            <a:endParaRPr sz="8000" dirty="0"/>
          </a:p>
        </p:txBody>
      </p:sp>
    </p:spTree>
    <p:extLst>
      <p:ext uri="{BB962C8B-B14F-4D97-AF65-F5344CB8AC3E}">
        <p14:creationId xmlns:p14="http://schemas.microsoft.com/office/powerpoint/2010/main" val="2735399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625474"/>
          </a:xfrm>
        </p:spPr>
        <p:txBody>
          <a:bodyPr/>
          <a:lstStyle/>
          <a:p>
            <a:r>
              <a:rPr lang="es-MX" dirty="0" smtClean="0"/>
              <a:t>INFORME DE VICEPRESIDENCIA</a:t>
            </a:r>
            <a:endParaRPr lang="es-EC" dirty="0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endParaRPr lang="es-EC" dirty="0"/>
          </a:p>
        </p:txBody>
      </p:sp>
      <p:pic>
        <p:nvPicPr>
          <p:cNvPr id="4" name="informe de vicepresidenta flor ante (1)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28600" y="1143000"/>
            <a:ext cx="86868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0381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996032" y="1895219"/>
            <a:ext cx="6920089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100" b="1" spc="158" dirty="0">
                <a:solidFill>
                  <a:srgbClr val="000000"/>
                </a:solidFill>
                <a:latin typeface="Baskerville Old Face" panose="02020602080505020303" pitchFamily="18" charset="0"/>
                <a:cs typeface="Arial" panose="020B0604020202020204" pitchFamily="34" charset="0"/>
              </a:rPr>
              <a:t>GOBIERNO </a:t>
            </a:r>
            <a:r>
              <a:rPr lang="es-ES" sz="2100" b="1" spc="124" dirty="0">
                <a:solidFill>
                  <a:srgbClr val="000000"/>
                </a:solidFill>
                <a:latin typeface="Baskerville Old Face" panose="02020602080505020303" pitchFamily="18" charset="0"/>
                <a:cs typeface="Arial" panose="020B0604020202020204" pitchFamily="34" charset="0"/>
              </a:rPr>
              <a:t>AUTÓNOMO  </a:t>
            </a:r>
            <a:r>
              <a:rPr lang="es-ES" sz="2100" b="1" spc="94" dirty="0">
                <a:solidFill>
                  <a:srgbClr val="000000"/>
                </a:solidFill>
                <a:latin typeface="Baskerville Old Face" panose="02020602080505020303" pitchFamily="18" charset="0"/>
                <a:cs typeface="Arial" panose="020B0604020202020204" pitchFamily="34" charset="0"/>
              </a:rPr>
              <a:t>DESCENTRALIZADO</a:t>
            </a:r>
            <a:r>
              <a:rPr lang="es-ES" sz="2100" b="1" spc="-165" dirty="0">
                <a:solidFill>
                  <a:srgbClr val="000000"/>
                </a:solidFill>
                <a:latin typeface="Baskerville Old Face" panose="02020602080505020303" pitchFamily="18" charset="0"/>
                <a:cs typeface="Arial" panose="020B0604020202020204" pitchFamily="34" charset="0"/>
              </a:rPr>
              <a:t> </a:t>
            </a:r>
            <a:r>
              <a:rPr lang="es-ES" sz="2100" b="1" spc="139" dirty="0">
                <a:solidFill>
                  <a:srgbClr val="000000"/>
                </a:solidFill>
                <a:latin typeface="Baskerville Old Face" panose="02020602080505020303" pitchFamily="18" charset="0"/>
                <a:cs typeface="Arial" panose="020B0604020202020204" pitchFamily="34" charset="0"/>
              </a:rPr>
              <a:t>PARROQUIAL  </a:t>
            </a:r>
            <a:r>
              <a:rPr lang="es-ES" sz="2100" b="1" spc="109" dirty="0">
                <a:solidFill>
                  <a:srgbClr val="000000"/>
                </a:solidFill>
                <a:latin typeface="Baskerville Old Face" panose="02020602080505020303" pitchFamily="18" charset="0"/>
                <a:cs typeface="Arial" panose="020B0604020202020204" pitchFamily="34" charset="0"/>
              </a:rPr>
              <a:t>SAN </a:t>
            </a:r>
            <a:r>
              <a:rPr lang="es-ES" sz="2100" b="1" spc="-38" dirty="0">
                <a:solidFill>
                  <a:srgbClr val="000000"/>
                </a:solidFill>
                <a:latin typeface="Baskerville Old Face" panose="02020602080505020303" pitchFamily="18" charset="0"/>
                <a:cs typeface="Arial" panose="020B0604020202020204" pitchFamily="34" charset="0"/>
              </a:rPr>
              <a:t>JOSÉ </a:t>
            </a:r>
            <a:r>
              <a:rPr lang="es-ES" sz="2100" b="1" spc="120" dirty="0">
                <a:solidFill>
                  <a:srgbClr val="000000"/>
                </a:solidFill>
                <a:latin typeface="Baskerville Old Face" panose="02020602080505020303" pitchFamily="18" charset="0"/>
                <a:cs typeface="Arial" panose="020B0604020202020204" pitchFamily="34" charset="0"/>
              </a:rPr>
              <a:t>DE</a:t>
            </a:r>
            <a:r>
              <a:rPr lang="es-ES" sz="2100" b="1" spc="-428" dirty="0">
                <a:solidFill>
                  <a:srgbClr val="000000"/>
                </a:solidFill>
                <a:latin typeface="Baskerville Old Face" panose="02020602080505020303" pitchFamily="18" charset="0"/>
                <a:cs typeface="Arial" panose="020B0604020202020204" pitchFamily="34" charset="0"/>
              </a:rPr>
              <a:t> </a:t>
            </a:r>
            <a:r>
              <a:rPr lang="es-ES" sz="2100" b="1" spc="146" dirty="0">
                <a:solidFill>
                  <a:srgbClr val="000000"/>
                </a:solidFill>
                <a:latin typeface="Baskerville Old Face" panose="02020602080505020303" pitchFamily="18" charset="0"/>
                <a:cs typeface="Arial" panose="020B0604020202020204" pitchFamily="34" charset="0"/>
              </a:rPr>
              <a:t>POALÓ</a:t>
            </a:r>
            <a:endParaRPr lang="en-US" sz="2100" dirty="0">
              <a:latin typeface="Baskerville Old Face" panose="02020602080505020303" pitchFamily="18" charset="0"/>
              <a:cs typeface="Arial" panose="020B0604020202020204" pitchFamily="34" charset="0"/>
            </a:endParaRPr>
          </a:p>
        </p:txBody>
      </p:sp>
      <p:grpSp>
        <p:nvGrpSpPr>
          <p:cNvPr id="5" name="object 9"/>
          <p:cNvGrpSpPr/>
          <p:nvPr/>
        </p:nvGrpSpPr>
        <p:grpSpPr>
          <a:xfrm>
            <a:off x="1214523" y="915046"/>
            <a:ext cx="6483105" cy="1933205"/>
            <a:chOff x="62557" y="-762663"/>
            <a:chExt cx="8644140" cy="2577606"/>
          </a:xfrm>
        </p:grpSpPr>
        <p:sp>
          <p:nvSpPr>
            <p:cNvPr id="6" name="object 10"/>
            <p:cNvSpPr/>
            <p:nvPr/>
          </p:nvSpPr>
          <p:spPr>
            <a:xfrm>
              <a:off x="62557" y="1525711"/>
              <a:ext cx="8644140" cy="289232"/>
            </a:xfrm>
            <a:prstGeom prst="flowChartDecision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sp>
          <p:nvSpPr>
            <p:cNvPr id="7" name="object 11"/>
            <p:cNvSpPr/>
            <p:nvPr/>
          </p:nvSpPr>
          <p:spPr>
            <a:xfrm>
              <a:off x="3581202" y="-762663"/>
              <a:ext cx="1606852" cy="1382507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350"/>
            </a:p>
          </p:txBody>
        </p:sp>
      </p:grpSp>
      <p:sp>
        <p:nvSpPr>
          <p:cNvPr id="11" name="Rectángulo 10"/>
          <p:cNvSpPr/>
          <p:nvPr/>
        </p:nvSpPr>
        <p:spPr>
          <a:xfrm>
            <a:off x="1119405" y="4227188"/>
            <a:ext cx="3336671" cy="13644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9750" marR="3810" indent="-1800701" algn="ctr">
              <a:spcBef>
                <a:spcPts val="75"/>
              </a:spcBef>
            </a:pPr>
            <a:r>
              <a:rPr lang="es-ES" sz="2700" b="1" spc="-83" dirty="0">
                <a:latin typeface="Baskerville Old Face" panose="02020602080505020303" pitchFamily="18" charset="0"/>
                <a:cs typeface="Arial" panose="020B0604020202020204" pitchFamily="34" charset="0"/>
              </a:rPr>
              <a:t>RENDICIÓN </a:t>
            </a:r>
            <a:r>
              <a:rPr lang="es-ES" sz="2700" b="1" spc="-169" dirty="0">
                <a:latin typeface="Baskerville Old Face" panose="02020602080505020303" pitchFamily="18" charset="0"/>
                <a:cs typeface="Arial" panose="020B0604020202020204" pitchFamily="34" charset="0"/>
              </a:rPr>
              <a:t>DE </a:t>
            </a:r>
          </a:p>
          <a:p>
            <a:pPr marL="1809750" marR="3810" indent="-1800701" algn="ctr">
              <a:spcBef>
                <a:spcPts val="75"/>
              </a:spcBef>
            </a:pPr>
            <a:r>
              <a:rPr lang="es-ES" sz="2700" b="1" spc="-251" dirty="0">
                <a:latin typeface="Baskerville Old Face" panose="02020602080505020303" pitchFamily="18" charset="0"/>
                <a:cs typeface="Arial" panose="020B0604020202020204" pitchFamily="34" charset="0"/>
              </a:rPr>
              <a:t>CUENTAS  </a:t>
            </a:r>
          </a:p>
          <a:p>
            <a:pPr marL="1809750" marR="3810" indent="-1800701" algn="ctr">
              <a:spcBef>
                <a:spcPts val="75"/>
              </a:spcBef>
            </a:pPr>
            <a:r>
              <a:rPr lang="es-ES" sz="2700" b="1" spc="-206" dirty="0">
                <a:latin typeface="Baskerville Old Face" panose="02020602080505020303" pitchFamily="18" charset="0"/>
                <a:cs typeface="Arial" panose="020B0604020202020204" pitchFamily="34" charset="0"/>
              </a:rPr>
              <a:t>2024</a:t>
            </a:r>
          </a:p>
        </p:txBody>
      </p:sp>
      <p:sp>
        <p:nvSpPr>
          <p:cNvPr id="2" name="CuadroTexto 1"/>
          <p:cNvSpPr txBox="1"/>
          <p:nvPr/>
        </p:nvSpPr>
        <p:spPr>
          <a:xfrm>
            <a:off x="5864531" y="5075833"/>
            <a:ext cx="2057400" cy="10387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9750" marR="3810" indent="-1800701" algn="ctr">
              <a:spcBef>
                <a:spcPts val="75"/>
              </a:spcBef>
            </a:pPr>
            <a:r>
              <a:rPr lang="es-ES" sz="2400" b="1" spc="-4" dirty="0">
                <a:latin typeface="Vladimir Script" panose="03050402040407070305" pitchFamily="66" charset="0"/>
                <a:cs typeface="Arial" panose="020B0604020202020204" pitchFamily="34" charset="0"/>
              </a:rPr>
              <a:t>José Choloquinga</a:t>
            </a:r>
            <a:endParaRPr lang="es-ES" sz="2400" b="1" dirty="0">
              <a:latin typeface="Vladimir Script" panose="03050402040407070305" pitchFamily="66" charset="0"/>
              <a:cs typeface="Arial" panose="020B0604020202020204" pitchFamily="34" charset="0"/>
            </a:endParaRPr>
          </a:p>
          <a:p>
            <a:pPr marL="233363" algn="ctr">
              <a:spcBef>
                <a:spcPts val="4"/>
              </a:spcBef>
            </a:pPr>
            <a:r>
              <a:rPr lang="es-ES" sz="2400" b="1" spc="-4" dirty="0">
                <a:latin typeface="Baskerville Old Face" panose="02020602080505020303" pitchFamily="18" charset="0"/>
                <a:cs typeface="Arial" panose="020B0604020202020204" pitchFamily="34" charset="0"/>
              </a:rPr>
              <a:t>Vocal </a:t>
            </a:r>
            <a:endParaRPr lang="es-ES" sz="2400" b="1" dirty="0">
              <a:latin typeface="Baskerville Old Face" panose="02020602080505020303" pitchFamily="18" charset="0"/>
              <a:cs typeface="Arial" panose="020B0604020202020204" pitchFamily="34" charset="0"/>
            </a:endParaRPr>
          </a:p>
          <a:p>
            <a:pPr algn="ctr"/>
            <a:endParaRPr lang="en-US" sz="1350" dirty="0"/>
          </a:p>
        </p:txBody>
      </p:sp>
      <p:sp>
        <p:nvSpPr>
          <p:cNvPr id="3" name="CuadroTexto 2"/>
          <p:cNvSpPr txBox="1"/>
          <p:nvPr/>
        </p:nvSpPr>
        <p:spPr>
          <a:xfrm>
            <a:off x="1214523" y="3258267"/>
            <a:ext cx="274060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EC" sz="1500" b="1" dirty="0">
                <a:solidFill>
                  <a:schemeClr val="accent2">
                    <a:lumMod val="75000"/>
                  </a:schemeClr>
                </a:solidFill>
                <a:latin typeface="Baskerville Old Face" panose="02020602080505020303" pitchFamily="18" charset="0"/>
              </a:rPr>
              <a:t>ADMINISTRACIÓN </a:t>
            </a:r>
          </a:p>
          <a:p>
            <a:pPr algn="ctr">
              <a:lnSpc>
                <a:spcPct val="150000"/>
              </a:lnSpc>
            </a:pPr>
            <a:r>
              <a:rPr lang="es-EC" sz="1500" b="1" dirty="0">
                <a:solidFill>
                  <a:schemeClr val="accent2">
                    <a:lumMod val="75000"/>
                  </a:schemeClr>
                </a:solidFill>
                <a:latin typeface="Baskerville Old Face" panose="02020602080505020303" pitchFamily="18" charset="0"/>
              </a:rPr>
              <a:t> 2023 - 2027</a:t>
            </a:r>
            <a:endParaRPr lang="en-US" sz="1500" b="1" dirty="0">
              <a:solidFill>
                <a:schemeClr val="accent2">
                  <a:lumMod val="75000"/>
                </a:schemeClr>
              </a:solidFill>
              <a:latin typeface="Baskerville Old Face" panose="02020602080505020303" pitchFamily="18" charset="0"/>
            </a:endParaRPr>
          </a:p>
        </p:txBody>
      </p:sp>
      <p:pic>
        <p:nvPicPr>
          <p:cNvPr id="10" name="Imagen 9" descr="Un hombre con sombrero y corbata roja&#10;&#10;Descripción generada automáticamente">
            <a:extLst>
              <a:ext uri="{FF2B5EF4-FFF2-40B4-BE49-F238E27FC236}">
                <a16:creationId xmlns:a16="http://schemas.microsoft.com/office/drawing/2014/main" xmlns="" id="{2972CE22-725C-481F-98CD-008E60BA9AC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7348" y="2768474"/>
            <a:ext cx="1888760" cy="226855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1262536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wind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1" grpId="0"/>
      <p:bldP spid="2" grpId="0"/>
      <p:bldP spid="3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6EA3B34C-580B-21B9-D355-60994040AD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33400"/>
            <a:ext cx="78867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s-ES" b="1" dirty="0" smtClean="0"/>
              <a:t>VERIFICACIÓN </a:t>
            </a:r>
            <a:r>
              <a:rPr lang="es-ES" b="1" dirty="0"/>
              <a:t>DE LA OBRA DE ASFALTADO DE  VIA MACA ATAPULO CONVENIO CON MUNICIPIO</a:t>
            </a:r>
            <a:endParaRPr lang="es-EC" b="1" dirty="0"/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xmlns="" id="{728494AE-7EAA-AA90-4DC5-69A974CD94B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944" y="2125267"/>
            <a:ext cx="2764502" cy="3252029"/>
          </a:xfrm>
          <a:prstGeom prst="rect">
            <a:avLst/>
          </a:prstGeom>
          <a:noFill/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A3323781-2E23-6289-8377-CCD163ACA2D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8445" y="2125266"/>
            <a:ext cx="2514600" cy="3252029"/>
          </a:xfrm>
          <a:prstGeom prst="rect">
            <a:avLst/>
          </a:prstGeom>
          <a:noFill/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xmlns="" id="{DC2AE0C4-9035-D020-D876-64A7666A680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3045" y="2125265"/>
            <a:ext cx="2764501" cy="325202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434064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C" sz="2100" dirty="0">
                <a:latin typeface="Baskerville Old Face" panose="02020602080505020303" pitchFamily="18" charset="0"/>
              </a:rPr>
              <a:t>SEGUIMIENTO </a:t>
            </a:r>
            <a:r>
              <a:rPr lang="es-EC" sz="2100" dirty="0">
                <a:latin typeface="Baskerville Old Face" panose="02020602080505020303" pitchFamily="18" charset="0"/>
              </a:rPr>
              <a:t>Y VERIFICACIÓN DE AVANCE DE LA OBRA  VIAL DE CONSTRUCCIÒN DE CUNETA EN MACA ATAPULO</a:t>
            </a:r>
            <a:endParaRPr lang="en-US" sz="2100" dirty="0">
              <a:latin typeface="Baskerville Old Face" panose="02020602080505020303" pitchFamily="18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234691" y="5331336"/>
            <a:ext cx="2140021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9750" marR="3810" indent="-1800701" algn="ctr">
              <a:spcBef>
                <a:spcPts val="75"/>
              </a:spcBef>
            </a:pPr>
            <a:r>
              <a:rPr lang="es-ES" sz="2400" b="1" spc="-4" dirty="0">
                <a:solidFill>
                  <a:prstClr val="black"/>
                </a:solidFill>
                <a:latin typeface="Vladimir Script" panose="03050402040407070305" pitchFamily="66" charset="0"/>
                <a:cs typeface="Arial" panose="020B0604020202020204" pitchFamily="34" charset="0"/>
              </a:rPr>
              <a:t>José Choloquinga</a:t>
            </a:r>
            <a:endParaRPr lang="es-ES" sz="2400" b="1" dirty="0">
              <a:solidFill>
                <a:prstClr val="black"/>
              </a:solidFill>
              <a:latin typeface="Vladimir Script" panose="03050402040407070305" pitchFamily="66" charset="0"/>
              <a:cs typeface="Arial" panose="020B0604020202020204" pitchFamily="34" charset="0"/>
            </a:endParaRPr>
          </a:p>
          <a:p>
            <a:pPr marL="233363" algn="ctr">
              <a:spcBef>
                <a:spcPts val="4"/>
              </a:spcBef>
            </a:pPr>
            <a:r>
              <a:rPr lang="es-ES" sz="1500" b="1" spc="-4" dirty="0">
                <a:solidFill>
                  <a:prstClr val="black"/>
                </a:solidFill>
                <a:latin typeface="Baskerville Old Face" panose="02020602080505020303" pitchFamily="18" charset="0"/>
                <a:cs typeface="Arial" panose="020B0604020202020204" pitchFamily="34" charset="0"/>
              </a:rPr>
              <a:t>VOCAL</a:t>
            </a:r>
            <a:endParaRPr lang="es-ES" sz="1500" b="1" dirty="0">
              <a:solidFill>
                <a:prstClr val="black"/>
              </a:solidFill>
              <a:latin typeface="Baskerville Old Face" panose="02020602080505020303" pitchFamily="18" charset="0"/>
              <a:cs typeface="Arial" panose="020B0604020202020204" pitchFamily="34" charset="0"/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xmlns="" id="{BCAD4F87-ACE4-E24F-EB07-DC50EAD6A21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4837" y="1998377"/>
            <a:ext cx="2375654" cy="3459848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xmlns="" id="{34F64E58-62D3-5E69-AB86-9E58AC05696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7952" y="1998378"/>
            <a:ext cx="2893219" cy="3459847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xmlns="" id="{B74E8717-4A5A-A86A-F303-603F478C086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334" y="1998378"/>
            <a:ext cx="2819042" cy="345984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149882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C" sz="2100" b="1" dirty="0">
                <a:latin typeface="Baskerville Old Face" panose="02020602080505020303" pitchFamily="18" charset="0"/>
              </a:rPr>
              <a:t>VERIFICACIÓN Y </a:t>
            </a:r>
            <a:r>
              <a:rPr lang="es-EC" sz="2100" b="1" dirty="0">
                <a:latin typeface="Baskerville Old Face" panose="02020602080505020303" pitchFamily="18" charset="0"/>
              </a:rPr>
              <a:t>SEGUIMIENTO </a:t>
            </a:r>
            <a:r>
              <a:rPr lang="es-EC" sz="2100" b="1" dirty="0">
                <a:latin typeface="Baskerville Old Face" panose="02020602080505020303" pitchFamily="18" charset="0"/>
              </a:rPr>
              <a:t>DE LA OBRA DE CUNETA EN LA VÌA</a:t>
            </a:r>
            <a:r>
              <a:rPr lang="es-EC" sz="2100" b="1" dirty="0">
                <a:latin typeface="Baskerville Old Face" panose="02020602080505020303" pitchFamily="18" charset="0"/>
              </a:rPr>
              <a:t> MACA </a:t>
            </a:r>
            <a:r>
              <a:rPr lang="es-EC" sz="2100" b="1" dirty="0" err="1" smtClean="0">
                <a:latin typeface="Baskerville Old Face" panose="02020602080505020303" pitchFamily="18" charset="0"/>
              </a:rPr>
              <a:t>CHUQUIRALOMA</a:t>
            </a:r>
            <a:endParaRPr lang="es-EC" sz="2100" b="1" dirty="0">
              <a:latin typeface="Baskerville Old Face" panose="02020602080505020303" pitchFamily="18" charset="0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234691" y="5331336"/>
            <a:ext cx="2140021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9750" marR="3810" indent="-1800701" algn="ctr">
              <a:spcBef>
                <a:spcPts val="75"/>
              </a:spcBef>
            </a:pPr>
            <a:r>
              <a:rPr lang="es-ES" sz="2400" b="1" spc="-4" dirty="0">
                <a:solidFill>
                  <a:prstClr val="black"/>
                </a:solidFill>
                <a:latin typeface="Vladimir Script" panose="03050402040407070305" pitchFamily="66" charset="0"/>
                <a:cs typeface="Arial" panose="020B0604020202020204" pitchFamily="34" charset="0"/>
              </a:rPr>
              <a:t>José Choloquinga</a:t>
            </a:r>
            <a:endParaRPr lang="es-ES" sz="2400" b="1" dirty="0">
              <a:solidFill>
                <a:prstClr val="black"/>
              </a:solidFill>
              <a:latin typeface="Vladimir Script" panose="03050402040407070305" pitchFamily="66" charset="0"/>
              <a:cs typeface="Arial" panose="020B0604020202020204" pitchFamily="34" charset="0"/>
            </a:endParaRPr>
          </a:p>
          <a:p>
            <a:pPr marL="233363" algn="ctr">
              <a:spcBef>
                <a:spcPts val="4"/>
              </a:spcBef>
            </a:pPr>
            <a:r>
              <a:rPr lang="es-ES" sz="1500" b="1" spc="-4" dirty="0">
                <a:solidFill>
                  <a:prstClr val="black"/>
                </a:solidFill>
                <a:latin typeface="Baskerville Old Face" panose="02020602080505020303" pitchFamily="18" charset="0"/>
                <a:cs typeface="Arial" panose="020B0604020202020204" pitchFamily="34" charset="0"/>
              </a:rPr>
              <a:t>VOCAL</a:t>
            </a:r>
            <a:endParaRPr lang="es-ES" sz="1500" b="1" dirty="0">
              <a:solidFill>
                <a:prstClr val="black"/>
              </a:solidFill>
              <a:latin typeface="Baskerville Old Face" panose="02020602080505020303" pitchFamily="18" charset="0"/>
              <a:cs typeface="Arial" panose="020B0604020202020204" pitchFamily="34" charset="0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xmlns="" id="{9C993102-8936-ECD9-03EF-5B13CDAED63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582" y="1896341"/>
            <a:ext cx="2893219" cy="3527714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xmlns="" id="{ACACDD83-BA5F-17D6-5B4B-757B7C5DBDD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5391" y="1896341"/>
            <a:ext cx="2732811" cy="3527714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xmlns="" id="{9413927E-4776-F1CE-2300-2EBAA2C719D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8202" y="1896342"/>
            <a:ext cx="2893219" cy="3527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7208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644935"/>
            <a:ext cx="7886700" cy="908685"/>
          </a:xfrm>
        </p:spPr>
        <p:txBody>
          <a:bodyPr>
            <a:normAutofit fontScale="90000"/>
          </a:bodyPr>
          <a:lstStyle/>
          <a:p>
            <a:r>
              <a:rPr lang="es-EC" sz="2100" b="1" dirty="0">
                <a:latin typeface="Baskerville Old Face" panose="02020602080505020303" pitchFamily="18" charset="0"/>
              </a:rPr>
              <a:t>VERIFECACIÓN Y </a:t>
            </a:r>
            <a:r>
              <a:rPr lang="es-EC" sz="2100" b="1" dirty="0">
                <a:latin typeface="Baskerville Old Face" panose="02020602080505020303" pitchFamily="18" charset="0"/>
              </a:rPr>
              <a:t>SEGUIMIENTO </a:t>
            </a:r>
            <a:r>
              <a:rPr lang="es-EC" sz="2100" b="1" dirty="0">
                <a:latin typeface="Baskerville Old Face" panose="02020602080505020303" pitchFamily="18" charset="0"/>
              </a:rPr>
              <a:t>LA OBRA DE  ADOQUINADO Y BORDILLO EN LAS CALLES DEL CENTRO POALÒ </a:t>
            </a:r>
          </a:p>
        </p:txBody>
      </p:sp>
      <p:sp>
        <p:nvSpPr>
          <p:cNvPr id="8" name="Rectángulo 7"/>
          <p:cNvSpPr/>
          <p:nvPr/>
        </p:nvSpPr>
        <p:spPr>
          <a:xfrm>
            <a:off x="234691" y="5331336"/>
            <a:ext cx="2140021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9750" marR="3810" indent="-1800701" algn="ctr">
              <a:spcBef>
                <a:spcPts val="75"/>
              </a:spcBef>
            </a:pPr>
            <a:r>
              <a:rPr lang="es-ES" sz="2400" b="1" spc="-4" dirty="0">
                <a:solidFill>
                  <a:prstClr val="black"/>
                </a:solidFill>
                <a:latin typeface="Vladimir Script" panose="03050402040407070305" pitchFamily="66" charset="0"/>
                <a:cs typeface="Arial" panose="020B0604020202020204" pitchFamily="34" charset="0"/>
              </a:rPr>
              <a:t>José Choloquinga</a:t>
            </a:r>
            <a:endParaRPr lang="es-ES" sz="2400" b="1" dirty="0">
              <a:solidFill>
                <a:prstClr val="black"/>
              </a:solidFill>
              <a:latin typeface="Vladimir Script" panose="03050402040407070305" pitchFamily="66" charset="0"/>
              <a:cs typeface="Arial" panose="020B0604020202020204" pitchFamily="34" charset="0"/>
            </a:endParaRPr>
          </a:p>
          <a:p>
            <a:pPr marL="233363" algn="ctr">
              <a:spcBef>
                <a:spcPts val="4"/>
              </a:spcBef>
            </a:pPr>
            <a:r>
              <a:rPr lang="es-ES" sz="1500" b="1" spc="-4" dirty="0">
                <a:solidFill>
                  <a:prstClr val="black"/>
                </a:solidFill>
                <a:latin typeface="Baskerville Old Face" panose="02020602080505020303" pitchFamily="18" charset="0"/>
                <a:cs typeface="Arial" panose="020B0604020202020204" pitchFamily="34" charset="0"/>
              </a:rPr>
              <a:t>VOCAL</a:t>
            </a:r>
            <a:endParaRPr lang="es-ES" sz="1500" b="1" dirty="0">
              <a:solidFill>
                <a:prstClr val="black"/>
              </a:solidFill>
              <a:latin typeface="Baskerville Old Face" panose="02020602080505020303" pitchFamily="18" charset="0"/>
              <a:cs typeface="Arial" panose="020B0604020202020204" pitchFamily="34" charset="0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xmlns="" id="{2EC4EA5B-061F-22E0-385B-028F0369EF4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615" y="2031423"/>
            <a:ext cx="2613134" cy="3377045"/>
          </a:xfrm>
          <a:prstGeom prst="rect">
            <a:avLst/>
          </a:prstGeom>
          <a:noFill/>
        </p:spPr>
      </p:pic>
      <p:pic>
        <p:nvPicPr>
          <p:cNvPr id="5" name="Imagen 4" descr="Hombre sonriendo posando para la cámara con una chaqueta negra&#10;&#10;Descripción generada automáticamente con confianza media">
            <a:extLst>
              <a:ext uri="{FF2B5EF4-FFF2-40B4-BE49-F238E27FC236}">
                <a16:creationId xmlns:a16="http://schemas.microsoft.com/office/drawing/2014/main" xmlns="" id="{0CEC17A1-0494-4397-B6D7-A9124562AE4F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9748" y="2078344"/>
            <a:ext cx="2506688" cy="3377045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xmlns="" id="{49F344CC-BF4F-44F4-BC68-41701458DDDE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6436" y="2039779"/>
            <a:ext cx="2506688" cy="337704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99596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C" sz="2100" b="1" dirty="0">
                <a:latin typeface="Baskerville Old Face" panose="02020602080505020303" pitchFamily="18" charset="0"/>
              </a:rPr>
              <a:t>VERIFICACIÓN Y </a:t>
            </a:r>
            <a:r>
              <a:rPr lang="es-EC" sz="2100" b="1" dirty="0">
                <a:latin typeface="Baskerville Old Face" panose="02020602080505020303" pitchFamily="18" charset="0"/>
              </a:rPr>
              <a:t>SEGUIMIENTO </a:t>
            </a:r>
            <a:r>
              <a:rPr lang="es-EC" sz="2100" b="1" dirty="0">
                <a:latin typeface="Baskerville Old Face" panose="02020602080505020303" pitchFamily="18" charset="0"/>
              </a:rPr>
              <a:t>DE MAQUINARIAS QUE ESTÁN REALIZANDO EL MANTENEMIENTO VIAL DE MACA ACCHI</a:t>
            </a:r>
            <a:endParaRPr lang="en-US" sz="2100" b="1" dirty="0">
              <a:latin typeface="Baskerville Old Face" panose="02020602080505020303" pitchFamily="18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234691" y="5331336"/>
            <a:ext cx="2140021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9750" marR="3810" indent="-1800701" algn="ctr">
              <a:spcBef>
                <a:spcPts val="75"/>
              </a:spcBef>
            </a:pPr>
            <a:r>
              <a:rPr lang="es-ES" sz="2400" b="1" spc="-4" dirty="0">
                <a:solidFill>
                  <a:prstClr val="black"/>
                </a:solidFill>
                <a:latin typeface="Vladimir Script" panose="03050402040407070305" pitchFamily="66" charset="0"/>
                <a:cs typeface="Arial" panose="020B0604020202020204" pitchFamily="34" charset="0"/>
              </a:rPr>
              <a:t>José Choloquinga</a:t>
            </a:r>
            <a:endParaRPr lang="es-ES" sz="2400" b="1" dirty="0">
              <a:solidFill>
                <a:prstClr val="black"/>
              </a:solidFill>
              <a:latin typeface="Vladimir Script" panose="03050402040407070305" pitchFamily="66" charset="0"/>
              <a:cs typeface="Arial" panose="020B0604020202020204" pitchFamily="34" charset="0"/>
            </a:endParaRPr>
          </a:p>
          <a:p>
            <a:pPr marL="233363" algn="ctr">
              <a:spcBef>
                <a:spcPts val="4"/>
              </a:spcBef>
            </a:pPr>
            <a:r>
              <a:rPr lang="es-ES" sz="1500" b="1" spc="-4" dirty="0">
                <a:solidFill>
                  <a:prstClr val="black"/>
                </a:solidFill>
                <a:latin typeface="Baskerville Old Face" panose="02020602080505020303" pitchFamily="18" charset="0"/>
                <a:cs typeface="Arial" panose="020B0604020202020204" pitchFamily="34" charset="0"/>
              </a:rPr>
              <a:t>VOCAL</a:t>
            </a:r>
            <a:endParaRPr lang="es-ES" sz="1500" b="1" dirty="0">
              <a:solidFill>
                <a:prstClr val="black"/>
              </a:solidFill>
              <a:latin typeface="Baskerville Old Face" panose="02020602080505020303" pitchFamily="18" charset="0"/>
              <a:cs typeface="Arial" panose="020B0604020202020204" pitchFamily="34" charset="0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17F0D694-8C48-47EC-92EA-22A040E1E630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046" y="2075136"/>
            <a:ext cx="2096664" cy="3374441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xmlns="" id="{A572E76C-F8E8-49C9-B672-ED74DA80394A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4711" y="2125266"/>
            <a:ext cx="2096664" cy="3324311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xmlns="" id="{E1CAADD9-279E-468B-ABC3-8A38007A82E5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1375" y="2125266"/>
            <a:ext cx="2096664" cy="3324311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xmlns="" id="{B8800C1A-D0E8-4533-B637-6BAC5D1841BD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8038" y="2125266"/>
            <a:ext cx="2297916" cy="332431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1269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8650" y="1131094"/>
            <a:ext cx="8204864" cy="729650"/>
          </a:xfrm>
        </p:spPr>
        <p:txBody>
          <a:bodyPr>
            <a:normAutofit/>
          </a:bodyPr>
          <a:lstStyle/>
          <a:p>
            <a:r>
              <a:rPr lang="es-EC" sz="2100" dirty="0">
                <a:latin typeface="Baskerville Old Face" panose="02020602080505020303" pitchFamily="18" charset="0"/>
              </a:rPr>
              <a:t>PARTICIPACIÓN EN SESIONES ORDINARIAS Y EXTRA ORDINARIA DE GAD. PARROQUIAL</a:t>
            </a:r>
            <a:endParaRPr lang="en-US" sz="2100" dirty="0">
              <a:latin typeface="Baskerville Old Face" panose="02020602080505020303" pitchFamily="18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234691" y="5331336"/>
            <a:ext cx="2140021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9750" marR="3810" indent="-1800701" algn="ctr">
              <a:spcBef>
                <a:spcPts val="75"/>
              </a:spcBef>
            </a:pPr>
            <a:r>
              <a:rPr lang="es-ES" sz="2400" b="1" spc="-4" dirty="0">
                <a:solidFill>
                  <a:prstClr val="black"/>
                </a:solidFill>
                <a:latin typeface="Vladimir Script" panose="03050402040407070305" pitchFamily="66" charset="0"/>
                <a:cs typeface="Arial" panose="020B0604020202020204" pitchFamily="34" charset="0"/>
              </a:rPr>
              <a:t>José Choloquinga</a:t>
            </a:r>
            <a:endParaRPr lang="es-ES" sz="2400" b="1" dirty="0">
              <a:solidFill>
                <a:prstClr val="black"/>
              </a:solidFill>
              <a:latin typeface="Vladimir Script" panose="03050402040407070305" pitchFamily="66" charset="0"/>
              <a:cs typeface="Arial" panose="020B0604020202020204" pitchFamily="34" charset="0"/>
            </a:endParaRPr>
          </a:p>
          <a:p>
            <a:pPr marL="233363" algn="ctr">
              <a:spcBef>
                <a:spcPts val="4"/>
              </a:spcBef>
            </a:pPr>
            <a:r>
              <a:rPr lang="es-ES" sz="1500" b="1" spc="-4" dirty="0">
                <a:solidFill>
                  <a:prstClr val="black"/>
                </a:solidFill>
                <a:latin typeface="Baskerville Old Face" panose="02020602080505020303" pitchFamily="18" charset="0"/>
                <a:cs typeface="Arial" panose="020B0604020202020204" pitchFamily="34" charset="0"/>
              </a:rPr>
              <a:t>VOCAL</a:t>
            </a:r>
            <a:endParaRPr lang="es-ES" sz="1500" b="1" dirty="0">
              <a:solidFill>
                <a:prstClr val="black"/>
              </a:solidFill>
              <a:latin typeface="Baskerville Old Face" panose="02020602080505020303" pitchFamily="18" charset="0"/>
              <a:cs typeface="Arial" panose="020B0604020202020204" pitchFamily="34" charset="0"/>
            </a:endParaRPr>
          </a:p>
        </p:txBody>
      </p:sp>
      <p:sp>
        <p:nvSpPr>
          <p:cNvPr id="4" name="Marcador de contenido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49864257-61EE-AEDC-763A-142C444C678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336"/>
          <a:stretch/>
        </p:blipFill>
        <p:spPr bwMode="auto">
          <a:xfrm>
            <a:off x="3069703" y="1797249"/>
            <a:ext cx="2534937" cy="354767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xmlns="" id="{F6C0ED7E-B638-BF9E-2810-9FC8EE9156E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58"/>
          <a:stretch/>
        </p:blipFill>
        <p:spPr bwMode="auto">
          <a:xfrm>
            <a:off x="5604640" y="1797249"/>
            <a:ext cx="2910709" cy="353408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xmlns="" id="{5DDC2E22-E1A2-F9E1-9351-D1FEFFB870D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" y="1797249"/>
            <a:ext cx="2441052" cy="354767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94184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12996" y="827859"/>
            <a:ext cx="8121999" cy="891704"/>
          </a:xfrm>
        </p:spPr>
        <p:txBody>
          <a:bodyPr>
            <a:normAutofit/>
          </a:bodyPr>
          <a:lstStyle/>
          <a:p>
            <a:pPr algn="ctr"/>
            <a:r>
              <a:rPr lang="es-EC" sz="2100" b="1" dirty="0">
                <a:latin typeface="Baskerville Old Face" panose="02020602080505020303" pitchFamily="18" charset="0"/>
              </a:rPr>
              <a:t>DELEGADO A PARTICIPAR EN LOS TALLERES CONVOCADOS POR  DEFERENTES </a:t>
            </a:r>
            <a:r>
              <a:rPr lang="es-EC" sz="2100" b="1" dirty="0" smtClean="0">
                <a:latin typeface="Baskerville Old Face" panose="02020602080505020303" pitchFamily="18" charset="0"/>
              </a:rPr>
              <a:t>INSTITUCIONES</a:t>
            </a:r>
            <a:endParaRPr lang="en-US" sz="2100" b="1" dirty="0">
              <a:latin typeface="Baskerville Old Face" panose="02020602080505020303" pitchFamily="18" charset="0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234691" y="5331336"/>
            <a:ext cx="2140021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9750" marR="3810" indent="-1800701" algn="ctr">
              <a:spcBef>
                <a:spcPts val="75"/>
              </a:spcBef>
            </a:pPr>
            <a:r>
              <a:rPr lang="es-ES" sz="2400" b="1" spc="-4" dirty="0">
                <a:solidFill>
                  <a:prstClr val="black"/>
                </a:solidFill>
                <a:latin typeface="Vladimir Script" panose="03050402040407070305" pitchFamily="66" charset="0"/>
                <a:cs typeface="Arial" panose="020B0604020202020204" pitchFamily="34" charset="0"/>
              </a:rPr>
              <a:t>José Choloquinga</a:t>
            </a:r>
            <a:endParaRPr lang="es-ES" sz="2400" b="1" dirty="0">
              <a:solidFill>
                <a:prstClr val="black"/>
              </a:solidFill>
              <a:latin typeface="Vladimir Script" panose="03050402040407070305" pitchFamily="66" charset="0"/>
              <a:cs typeface="Arial" panose="020B0604020202020204" pitchFamily="34" charset="0"/>
            </a:endParaRPr>
          </a:p>
          <a:p>
            <a:pPr marL="233363" algn="ctr">
              <a:spcBef>
                <a:spcPts val="4"/>
              </a:spcBef>
            </a:pPr>
            <a:r>
              <a:rPr lang="es-ES" sz="1500" b="1" spc="-4" dirty="0">
                <a:solidFill>
                  <a:prstClr val="black"/>
                </a:solidFill>
                <a:latin typeface="Baskerville Old Face" panose="02020602080505020303" pitchFamily="18" charset="0"/>
                <a:cs typeface="Arial" panose="020B0604020202020204" pitchFamily="34" charset="0"/>
              </a:rPr>
              <a:t>VOCAL</a:t>
            </a:r>
            <a:endParaRPr lang="es-ES" sz="1500" b="1" dirty="0">
              <a:solidFill>
                <a:prstClr val="black"/>
              </a:solidFill>
              <a:latin typeface="Baskerville Old Face" panose="02020602080505020303" pitchFamily="18" charset="0"/>
              <a:cs typeface="Arial" panose="020B0604020202020204" pitchFamily="34" charset="0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xmlns="" id="{D312A30F-F715-7DA5-568A-22AA58423BE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985"/>
          <a:stretch/>
        </p:blipFill>
        <p:spPr bwMode="auto">
          <a:xfrm>
            <a:off x="5868114" y="1703973"/>
            <a:ext cx="2797949" cy="3596188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797DC30E-8137-F9B1-8231-9EE55054691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938" y="1719561"/>
            <a:ext cx="2750051" cy="3611775"/>
          </a:xfrm>
          <a:prstGeom prst="rect">
            <a:avLst/>
          </a:prstGeom>
          <a:noFill/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xmlns="" id="{8B5B0073-1E42-7853-B0F0-231B235B3F6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7989" y="1688387"/>
            <a:ext cx="2640125" cy="361177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860288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609600"/>
            <a:ext cx="8121999" cy="891704"/>
          </a:xfrm>
        </p:spPr>
        <p:txBody>
          <a:bodyPr>
            <a:normAutofit/>
          </a:bodyPr>
          <a:lstStyle/>
          <a:p>
            <a:r>
              <a:rPr lang="en-US" sz="2100" b="1" dirty="0">
                <a:latin typeface="Baskerville Old Face" panose="02020602080505020303" pitchFamily="18" charset="0"/>
              </a:rPr>
              <a:t>SEGUIMIENTO Y CONTROL DEL FUNCIONAMIENTO DE CENTROS INFANTILES Y ADULTOS MAYORES</a:t>
            </a:r>
          </a:p>
        </p:txBody>
      </p:sp>
      <p:sp>
        <p:nvSpPr>
          <p:cNvPr id="4" name="Rectángulo 3"/>
          <p:cNvSpPr/>
          <p:nvPr/>
        </p:nvSpPr>
        <p:spPr>
          <a:xfrm>
            <a:off x="234691" y="5331336"/>
            <a:ext cx="2140021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9750" marR="3810" indent="-1800701" algn="ctr">
              <a:spcBef>
                <a:spcPts val="75"/>
              </a:spcBef>
            </a:pPr>
            <a:r>
              <a:rPr lang="es-ES" sz="2400" b="1" spc="-4" dirty="0">
                <a:solidFill>
                  <a:prstClr val="black"/>
                </a:solidFill>
                <a:latin typeface="Vladimir Script" panose="03050402040407070305" pitchFamily="66" charset="0"/>
                <a:cs typeface="Arial" panose="020B0604020202020204" pitchFamily="34" charset="0"/>
              </a:rPr>
              <a:t>José Choloquinga</a:t>
            </a:r>
            <a:endParaRPr lang="es-ES" sz="2400" b="1" dirty="0">
              <a:solidFill>
                <a:prstClr val="black"/>
              </a:solidFill>
              <a:latin typeface="Vladimir Script" panose="03050402040407070305" pitchFamily="66" charset="0"/>
              <a:cs typeface="Arial" panose="020B0604020202020204" pitchFamily="34" charset="0"/>
            </a:endParaRPr>
          </a:p>
          <a:p>
            <a:pPr marL="233363" algn="ctr">
              <a:spcBef>
                <a:spcPts val="4"/>
              </a:spcBef>
            </a:pPr>
            <a:r>
              <a:rPr lang="es-ES" sz="1500" b="1" spc="-4" dirty="0">
                <a:solidFill>
                  <a:prstClr val="black"/>
                </a:solidFill>
                <a:latin typeface="Baskerville Old Face" panose="02020602080505020303" pitchFamily="18" charset="0"/>
                <a:cs typeface="Arial" panose="020B0604020202020204" pitchFamily="34" charset="0"/>
              </a:rPr>
              <a:t>VOCAL</a:t>
            </a:r>
            <a:endParaRPr lang="es-ES" sz="1500" b="1" dirty="0">
              <a:solidFill>
                <a:prstClr val="black"/>
              </a:solidFill>
              <a:latin typeface="Baskerville Old Face" panose="02020602080505020303" pitchFamily="18" charset="0"/>
              <a:cs typeface="Arial" panose="020B0604020202020204" pitchFamily="34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BCD40D33-A854-026A-A33C-AD59296A95E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71"/>
          <a:stretch/>
        </p:blipFill>
        <p:spPr bwMode="auto">
          <a:xfrm>
            <a:off x="3419115" y="1719563"/>
            <a:ext cx="2371844" cy="3516332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xmlns="" id="{E0BF2AE0-2118-5D37-7CCB-E81D40A5BCD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887" y="1719563"/>
            <a:ext cx="2371845" cy="3516332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xmlns="" id="{8D222F71-2DF2-45B3-AAF6-30A746B5FD82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4576" y="1719562"/>
            <a:ext cx="2274539" cy="35163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40977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19546" y="514771"/>
            <a:ext cx="8306345" cy="994172"/>
          </a:xfrm>
        </p:spPr>
        <p:txBody>
          <a:bodyPr>
            <a:normAutofit/>
          </a:bodyPr>
          <a:lstStyle/>
          <a:p>
            <a:pPr algn="ctr"/>
            <a:r>
              <a:rPr lang="en-US" sz="2100" b="1" dirty="0">
                <a:latin typeface="Baskerville Old Face" panose="02020602080505020303" pitchFamily="18" charset="0"/>
              </a:rPr>
              <a:t>PARTICIPACIÓN EN LOS EVENTOS CULTURALES</a:t>
            </a:r>
            <a:r>
              <a:rPr lang="en-US" sz="2100" b="1" dirty="0">
                <a:latin typeface="Baskerville Old Face" panose="02020602080505020303" pitchFamily="18" charset="0"/>
              </a:rPr>
              <a:t> DE LA </a:t>
            </a:r>
            <a:r>
              <a:rPr lang="en-US" sz="2100" b="1" dirty="0" err="1" smtClean="0">
                <a:latin typeface="Baskerville Old Face" panose="02020602080505020303" pitchFamily="18" charset="0"/>
              </a:rPr>
              <a:t>PARROQUIA</a:t>
            </a:r>
            <a:endParaRPr lang="en-US" sz="2100" b="1" dirty="0">
              <a:latin typeface="Baskerville Old Face" panose="02020602080505020303" pitchFamily="18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234691" y="5331336"/>
            <a:ext cx="2140021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9750" marR="3810" indent="-1800701" algn="ctr">
              <a:spcBef>
                <a:spcPts val="75"/>
              </a:spcBef>
            </a:pPr>
            <a:r>
              <a:rPr lang="es-ES" sz="2400" b="1" spc="-4" dirty="0">
                <a:solidFill>
                  <a:prstClr val="black"/>
                </a:solidFill>
                <a:latin typeface="Vladimir Script" panose="03050402040407070305" pitchFamily="66" charset="0"/>
                <a:cs typeface="Arial" panose="020B0604020202020204" pitchFamily="34" charset="0"/>
              </a:rPr>
              <a:t>José Choloquinga</a:t>
            </a:r>
            <a:endParaRPr lang="es-ES" sz="2400" b="1" dirty="0">
              <a:solidFill>
                <a:prstClr val="black"/>
              </a:solidFill>
              <a:latin typeface="Vladimir Script" panose="03050402040407070305" pitchFamily="66" charset="0"/>
              <a:cs typeface="Arial" panose="020B0604020202020204" pitchFamily="34" charset="0"/>
            </a:endParaRPr>
          </a:p>
          <a:p>
            <a:pPr marL="233363" algn="ctr">
              <a:spcBef>
                <a:spcPts val="4"/>
              </a:spcBef>
            </a:pPr>
            <a:r>
              <a:rPr lang="es-ES" sz="1500" b="1" spc="-4" dirty="0">
                <a:solidFill>
                  <a:prstClr val="black"/>
                </a:solidFill>
                <a:latin typeface="Baskerville Old Face" panose="02020602080505020303" pitchFamily="18" charset="0"/>
                <a:cs typeface="Arial" panose="020B0604020202020204" pitchFamily="34" charset="0"/>
              </a:rPr>
              <a:t>VOCAL</a:t>
            </a:r>
            <a:endParaRPr lang="es-ES" sz="1500" b="1" dirty="0">
              <a:solidFill>
                <a:prstClr val="black"/>
              </a:solidFill>
              <a:latin typeface="Baskerville Old Face" panose="02020602080505020303" pitchFamily="18" charset="0"/>
              <a:cs typeface="Arial" panose="020B0604020202020204" pitchFamily="34" charset="0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xmlns="" id="{80D2EA01-B9DA-B183-4ADC-A6DCC2A5B3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4275" y="2033073"/>
            <a:ext cx="2707727" cy="3355696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E6FB7547-C78A-E4F9-992D-D59E3B48B69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546" y="2043463"/>
            <a:ext cx="2554728" cy="3355694"/>
          </a:xfrm>
          <a:prstGeom prst="rect">
            <a:avLst/>
          </a:prstGeom>
          <a:noFill/>
        </p:spPr>
      </p:pic>
      <p:pic>
        <p:nvPicPr>
          <p:cNvPr id="9" name="Marcador de contenido 8">
            <a:extLst>
              <a:ext uri="{FF2B5EF4-FFF2-40B4-BE49-F238E27FC236}">
                <a16:creationId xmlns:a16="http://schemas.microsoft.com/office/drawing/2014/main" xmlns="" id="{BD5FF676-B913-2CAA-4E24-37B77B667EE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2001" y="2043462"/>
            <a:ext cx="2997474" cy="3345306"/>
          </a:xfrm>
        </p:spPr>
      </p:pic>
    </p:spTree>
    <p:extLst>
      <p:ext uri="{BB962C8B-B14F-4D97-AF65-F5344CB8AC3E}">
        <p14:creationId xmlns:p14="http://schemas.microsoft.com/office/powerpoint/2010/main" val="3333280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81000" y="2514600"/>
            <a:ext cx="8601892" cy="994172"/>
          </a:xfrm>
        </p:spPr>
        <p:txBody>
          <a:bodyPr>
            <a:normAutofit fontScale="90000"/>
          </a:bodyPr>
          <a:lstStyle/>
          <a:p>
            <a:pPr algn="just"/>
            <a:r>
              <a:rPr lang="es-EC" dirty="0">
                <a:latin typeface="Baskerville Old Face" panose="02020602080505020303" pitchFamily="18" charset="0"/>
              </a:rPr>
              <a:t>DELEGACIONES A PRESENTAR Y HACER </a:t>
            </a:r>
            <a:r>
              <a:rPr lang="es-EC" dirty="0" smtClean="0">
                <a:latin typeface="Baskerville Old Face" panose="02020602080505020303" pitchFamily="18" charset="0"/>
              </a:rPr>
              <a:t>SEGUIMIENTO </a:t>
            </a:r>
            <a:r>
              <a:rPr lang="es-EC" dirty="0">
                <a:latin typeface="Baskerville Old Face" panose="02020602080505020303" pitchFamily="18" charset="0"/>
              </a:rPr>
              <a:t>LOS DOCUMENTOS EN LAS DEFERENTES INSTITUCIONES</a:t>
            </a:r>
            <a:endParaRPr lang="en-US" dirty="0">
              <a:latin typeface="Baskerville Old Face" panose="02020602080505020303" pitchFamily="18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234691" y="5331336"/>
            <a:ext cx="2140021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9750" marR="3810" indent="-1800701" algn="ctr">
              <a:spcBef>
                <a:spcPts val="75"/>
              </a:spcBef>
            </a:pPr>
            <a:r>
              <a:rPr lang="es-ES" sz="2400" b="1" spc="-4" dirty="0">
                <a:solidFill>
                  <a:prstClr val="black"/>
                </a:solidFill>
                <a:latin typeface="Vladimir Script" panose="03050402040407070305" pitchFamily="66" charset="0"/>
                <a:cs typeface="Arial" panose="020B0604020202020204" pitchFamily="34" charset="0"/>
              </a:rPr>
              <a:t>José Choloquinga</a:t>
            </a:r>
            <a:endParaRPr lang="es-ES" sz="2400" b="1" dirty="0">
              <a:solidFill>
                <a:prstClr val="black"/>
              </a:solidFill>
              <a:latin typeface="Vladimir Script" panose="03050402040407070305" pitchFamily="66" charset="0"/>
              <a:cs typeface="Arial" panose="020B0604020202020204" pitchFamily="34" charset="0"/>
            </a:endParaRPr>
          </a:p>
          <a:p>
            <a:pPr marL="233363" algn="ctr">
              <a:spcBef>
                <a:spcPts val="4"/>
              </a:spcBef>
            </a:pPr>
            <a:r>
              <a:rPr lang="es-ES" sz="1500" b="1" spc="-4" dirty="0">
                <a:solidFill>
                  <a:prstClr val="black"/>
                </a:solidFill>
                <a:latin typeface="Baskerville Old Face" panose="02020602080505020303" pitchFamily="18" charset="0"/>
                <a:cs typeface="Arial" panose="020B0604020202020204" pitchFamily="34" charset="0"/>
              </a:rPr>
              <a:t>VOCAL</a:t>
            </a:r>
            <a:endParaRPr lang="es-ES" sz="1500" b="1" dirty="0">
              <a:solidFill>
                <a:prstClr val="black"/>
              </a:solidFill>
              <a:latin typeface="Baskerville Old Face" panose="02020602080505020303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0380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-762000" y="2590800"/>
            <a:ext cx="7467600" cy="1280890"/>
          </a:xfrm>
        </p:spPr>
        <p:txBody>
          <a:bodyPr>
            <a:normAutofit fontScale="90000"/>
          </a:bodyPr>
          <a:lstStyle/>
          <a:p>
            <a:pPr algn="ctr"/>
            <a:r>
              <a:rPr lang="es-ES" b="1" dirty="0"/>
              <a:t>INFORME DE RENDICIÓN DE CUENTAS DEL VOCAL MARIO VALENZUELA </a:t>
            </a:r>
            <a:endParaRPr lang="es-EC" b="1" dirty="0"/>
          </a:p>
        </p:txBody>
      </p:sp>
    </p:spTree>
    <p:extLst>
      <p:ext uri="{BB962C8B-B14F-4D97-AF65-F5344CB8AC3E}">
        <p14:creationId xmlns:p14="http://schemas.microsoft.com/office/powerpoint/2010/main" val="2403136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EDCC529D-AD7E-EC56-4269-1756595DD0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381000"/>
            <a:ext cx="8382000" cy="1147328"/>
          </a:xfrm>
        </p:spPr>
        <p:txBody>
          <a:bodyPr>
            <a:normAutofit/>
          </a:bodyPr>
          <a:lstStyle/>
          <a:p>
            <a:pPr algn="just"/>
            <a:r>
              <a:rPr lang="es-MX" sz="3600" b="1" dirty="0" smtClean="0">
                <a:solidFill>
                  <a:schemeClr val="tx1"/>
                </a:solidFill>
              </a:rPr>
              <a:t>ENTREGA </a:t>
            </a:r>
            <a:r>
              <a:rPr lang="es-MX" sz="3600" b="1" dirty="0">
                <a:solidFill>
                  <a:schemeClr val="tx1"/>
                </a:solidFill>
              </a:rPr>
              <a:t>DE MATERIALES PARA LAS DIFERENTES </a:t>
            </a:r>
            <a:r>
              <a:rPr lang="es-MX" sz="3600" b="1" dirty="0" smtClean="0"/>
              <a:t>COMUNIDADES</a:t>
            </a:r>
            <a:endParaRPr lang="es-EC" b="1" dirty="0">
              <a:solidFill>
                <a:schemeClr val="tx1"/>
              </a:solidFill>
            </a:endParaRPr>
          </a:p>
        </p:txBody>
      </p:sp>
      <p:pic>
        <p:nvPicPr>
          <p:cNvPr id="11" name="Imagen 10">
            <a:extLst>
              <a:ext uri="{FF2B5EF4-FFF2-40B4-BE49-F238E27FC236}">
                <a16:creationId xmlns="" xmlns:a16="http://schemas.microsoft.com/office/drawing/2014/main" id="{BAC0B49A-B243-3354-6E75-0A8C924D557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640" y="1694654"/>
            <a:ext cx="3227560" cy="228383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2" name="Imagen 11">
            <a:extLst>
              <a:ext uri="{FF2B5EF4-FFF2-40B4-BE49-F238E27FC236}">
                <a16:creationId xmlns="" xmlns:a16="http://schemas.microsoft.com/office/drawing/2014/main" id="{19040C39-1FFD-E464-630E-E20D956532E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9931" y="1660530"/>
            <a:ext cx="3048000" cy="228385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3" name="Imagen 12">
            <a:extLst>
              <a:ext uri="{FF2B5EF4-FFF2-40B4-BE49-F238E27FC236}">
                <a16:creationId xmlns="" xmlns:a16="http://schemas.microsoft.com/office/drawing/2014/main" id="{F106812B-6132-C9CE-E34F-FBEEBEF413F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640" y="4017740"/>
            <a:ext cx="3227560" cy="228381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4" name="Imagen 13">
            <a:extLst>
              <a:ext uri="{FF2B5EF4-FFF2-40B4-BE49-F238E27FC236}">
                <a16:creationId xmlns="" xmlns:a16="http://schemas.microsoft.com/office/drawing/2014/main" id="{4B88353F-FD4D-619C-887B-95A047338B4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9931" y="4010195"/>
            <a:ext cx="3048000" cy="228368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427976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EDCC529D-AD7E-EC56-4269-1756595DD0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455467"/>
            <a:ext cx="7239000" cy="1147328"/>
          </a:xfrm>
        </p:spPr>
        <p:txBody>
          <a:bodyPr>
            <a:normAutofit fontScale="90000"/>
          </a:bodyPr>
          <a:lstStyle/>
          <a:p>
            <a:pPr algn="ctr"/>
            <a:r>
              <a:rPr lang="es-MX" sz="3600" b="1" dirty="0">
                <a:solidFill>
                  <a:schemeClr val="tx1"/>
                </a:solidFill>
              </a:rPr>
              <a:t>ENCARGADO DE OBRAS PUBLICAS SE REALIZA ENTREGA DE MATERIALES</a:t>
            </a:r>
            <a:endParaRPr lang="es-EC" b="1" dirty="0">
              <a:solidFill>
                <a:schemeClr val="tx1"/>
              </a:solidFill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="" xmlns:a16="http://schemas.microsoft.com/office/drawing/2014/main" id="{B6E248A0-0360-43B9-8F1B-2FAB030F585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6207" y="1752600"/>
            <a:ext cx="5298185" cy="36524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526543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8343C85F-7FDA-F70D-C993-3605D1A31ECD}"/>
              </a:ext>
            </a:extLst>
          </p:cNvPr>
          <p:cNvSpPr txBox="1">
            <a:spLocks/>
          </p:cNvSpPr>
          <p:nvPr/>
        </p:nvSpPr>
        <p:spPr>
          <a:xfrm>
            <a:off x="457200" y="224272"/>
            <a:ext cx="7848600" cy="1081730"/>
          </a:xfrm>
          <a:prstGeom prst="rect">
            <a:avLst/>
          </a:prstGeom>
        </p:spPr>
        <p:txBody>
          <a:bodyPr>
            <a:normAutofit fontScale="9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s-MX" b="1" dirty="0">
                <a:solidFill>
                  <a:schemeClr val="tx1"/>
                </a:solidFill>
              </a:rPr>
              <a:t>FISCALIZACIÓN DE LAS DIFERENTES OBRAS EN LA PARROQUIA</a:t>
            </a:r>
            <a:endParaRPr lang="es-EC" b="1" dirty="0">
              <a:solidFill>
                <a:schemeClr val="tx1"/>
              </a:solidFill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="" xmlns:a16="http://schemas.microsoft.com/office/drawing/2014/main" id="{0528BFED-720F-9C9A-1DBD-F9442D79983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315055"/>
            <a:ext cx="3581400" cy="26481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Imagen 6">
            <a:extLst>
              <a:ext uri="{FF2B5EF4-FFF2-40B4-BE49-F238E27FC236}">
                <a16:creationId xmlns="" xmlns:a16="http://schemas.microsoft.com/office/drawing/2014/main" id="{D2F992F2-ED71-CADD-A57C-03D76D0B990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599" y="1383319"/>
            <a:ext cx="4038599" cy="25798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Imagen 7">
            <a:extLst>
              <a:ext uri="{FF2B5EF4-FFF2-40B4-BE49-F238E27FC236}">
                <a16:creationId xmlns="" xmlns:a16="http://schemas.microsoft.com/office/drawing/2014/main" id="{AE2F397E-C156-234F-156B-41469006D9A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4114800"/>
            <a:ext cx="3647540" cy="23409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Imagen 8">
            <a:extLst>
              <a:ext uri="{FF2B5EF4-FFF2-40B4-BE49-F238E27FC236}">
                <a16:creationId xmlns="" xmlns:a16="http://schemas.microsoft.com/office/drawing/2014/main" id="{6B484435-731C-F2DC-AFA1-64668F6A301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0052" y="4114799"/>
            <a:ext cx="3877147" cy="23409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098205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8343C85F-7FDA-F70D-C993-3605D1A31ECD}"/>
              </a:ext>
            </a:extLst>
          </p:cNvPr>
          <p:cNvSpPr txBox="1">
            <a:spLocks/>
          </p:cNvSpPr>
          <p:nvPr/>
        </p:nvSpPr>
        <p:spPr>
          <a:xfrm>
            <a:off x="304800" y="305905"/>
            <a:ext cx="8001000" cy="1071128"/>
          </a:xfrm>
          <a:prstGeom prst="rect">
            <a:avLst/>
          </a:prstGeom>
        </p:spPr>
        <p:txBody>
          <a:bodyPr>
            <a:normAutofit fontScale="9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s-MX" b="1" dirty="0">
                <a:solidFill>
                  <a:schemeClr val="tx1"/>
                </a:solidFill>
              </a:rPr>
              <a:t>FISCALIZACIÓN DE LAS DIFERENTES OBRAS EN LA PARROQUIA</a:t>
            </a:r>
            <a:endParaRPr lang="es-EC" b="1" dirty="0">
              <a:solidFill>
                <a:schemeClr val="tx1"/>
              </a:solidFill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="" xmlns:a16="http://schemas.microsoft.com/office/drawing/2014/main" id="{56A8BC3F-12B6-D183-FC75-BE1D9E64BE5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799" y="1539641"/>
            <a:ext cx="4153229" cy="25291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Imagen 3">
            <a:extLst>
              <a:ext uri="{FF2B5EF4-FFF2-40B4-BE49-F238E27FC236}">
                <a16:creationId xmlns="" xmlns:a16="http://schemas.microsoft.com/office/drawing/2014/main" id="{C6FB7941-3EC1-B84B-CA73-A63B1EA0CC5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1671317"/>
            <a:ext cx="3581400" cy="24179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Imagen 4">
            <a:extLst>
              <a:ext uri="{FF2B5EF4-FFF2-40B4-BE49-F238E27FC236}">
                <a16:creationId xmlns="" xmlns:a16="http://schemas.microsoft.com/office/drawing/2014/main" id="{B5D9BA67-7145-7C28-1067-AC9AD703027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4068779"/>
            <a:ext cx="4229428" cy="24891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Imagen 9">
            <a:extLst>
              <a:ext uri="{FF2B5EF4-FFF2-40B4-BE49-F238E27FC236}">
                <a16:creationId xmlns="" xmlns:a16="http://schemas.microsoft.com/office/drawing/2014/main" id="{55D0DB18-E43D-F186-D57B-2F290C5CD3C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4037846"/>
            <a:ext cx="3733800" cy="24993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33651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74DDA223-D44F-58CC-1983-7AC2122C7B96}"/>
              </a:ext>
            </a:extLst>
          </p:cNvPr>
          <p:cNvSpPr txBox="1">
            <a:spLocks/>
          </p:cNvSpPr>
          <p:nvPr/>
        </p:nvSpPr>
        <p:spPr>
          <a:xfrm>
            <a:off x="990600" y="224272"/>
            <a:ext cx="7315200" cy="1447800"/>
          </a:xfrm>
          <a:prstGeom prst="rect">
            <a:avLst/>
          </a:prstGeom>
        </p:spPr>
        <p:txBody>
          <a:bodyPr>
            <a:normAutofit fontScale="9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just"/>
            <a:r>
              <a:rPr lang="es-MX" b="1" dirty="0" smtClean="0">
                <a:solidFill>
                  <a:schemeClr val="tx1"/>
                </a:solidFill>
              </a:rPr>
              <a:t>SEGUIMIENTO </a:t>
            </a:r>
            <a:r>
              <a:rPr lang="es-MX" b="1" dirty="0">
                <a:solidFill>
                  <a:schemeClr val="tx1"/>
                </a:solidFill>
              </a:rPr>
              <a:t>A LOS TRABAJOS DE LIMPIEZA EN LA PARROQUIA</a:t>
            </a:r>
            <a:endParaRPr lang="es-EC" b="1" dirty="0">
              <a:solidFill>
                <a:schemeClr val="tx1"/>
              </a:solidFill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="" xmlns:a16="http://schemas.microsoft.com/office/drawing/2014/main" id="{8DB7299E-A034-A9E5-2C81-7B0E6591B79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371600"/>
            <a:ext cx="3429000" cy="25236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Imagen 7">
            <a:extLst>
              <a:ext uri="{FF2B5EF4-FFF2-40B4-BE49-F238E27FC236}">
                <a16:creationId xmlns="" xmlns:a16="http://schemas.microsoft.com/office/drawing/2014/main" id="{97E22815-7E61-313C-E43C-31A8A36A4C6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3420" y="1519784"/>
            <a:ext cx="3601380" cy="23754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Imagen 8">
            <a:extLst>
              <a:ext uri="{FF2B5EF4-FFF2-40B4-BE49-F238E27FC236}">
                <a16:creationId xmlns="" xmlns:a16="http://schemas.microsoft.com/office/drawing/2014/main" id="{8DDA2E7A-AE51-A681-04D3-AAB25E7D137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3947499"/>
            <a:ext cx="3429000" cy="25241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Imagen 10">
            <a:extLst>
              <a:ext uri="{FF2B5EF4-FFF2-40B4-BE49-F238E27FC236}">
                <a16:creationId xmlns="" xmlns:a16="http://schemas.microsoft.com/office/drawing/2014/main" id="{FFA0D73F-D991-39B5-0182-0343296A660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23420" y="3947499"/>
            <a:ext cx="3601380" cy="25241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926925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222F780A-FB00-9C9B-EAD4-D964A9310BE7}"/>
              </a:ext>
            </a:extLst>
          </p:cNvPr>
          <p:cNvSpPr txBox="1">
            <a:spLocks/>
          </p:cNvSpPr>
          <p:nvPr/>
        </p:nvSpPr>
        <p:spPr>
          <a:xfrm>
            <a:off x="609600" y="224272"/>
            <a:ext cx="7696200" cy="1447800"/>
          </a:xfrm>
          <a:prstGeom prst="rect">
            <a:avLst/>
          </a:prstGeom>
        </p:spPr>
        <p:txBody>
          <a:bodyPr>
            <a:normAutofit fontScale="82500" lnSpcReduction="1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just"/>
            <a:r>
              <a:rPr lang="es-MX" dirty="0">
                <a:solidFill>
                  <a:schemeClr val="tx1"/>
                </a:solidFill>
              </a:rPr>
              <a:t>PARTICIPACIÓN EN LAS DIFERENTES REUNIONES, TALLERES Y EVENTOS COMO DELEGADO DEL </a:t>
            </a:r>
            <a:r>
              <a:rPr lang="es-MX" dirty="0" err="1" smtClean="0">
                <a:solidFill>
                  <a:schemeClr val="tx1"/>
                </a:solidFill>
              </a:rPr>
              <a:t>GAD</a:t>
            </a:r>
            <a:r>
              <a:rPr lang="es-MX" dirty="0" smtClean="0">
                <a:solidFill>
                  <a:schemeClr val="tx1"/>
                </a:solidFill>
              </a:rPr>
              <a:t> PARROQUIAL</a:t>
            </a:r>
            <a:endParaRPr lang="es-EC" dirty="0">
              <a:solidFill>
                <a:schemeClr val="tx1"/>
              </a:solidFill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="" xmlns:a16="http://schemas.microsoft.com/office/drawing/2014/main" id="{14D22F91-D76D-9CC6-86D7-30954C09329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532" y="1667552"/>
            <a:ext cx="3890068" cy="24576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Imagen 7">
            <a:extLst>
              <a:ext uri="{FF2B5EF4-FFF2-40B4-BE49-F238E27FC236}">
                <a16:creationId xmlns="" xmlns:a16="http://schemas.microsoft.com/office/drawing/2014/main" id="{1CB2091B-6D57-9865-17DB-C10142E00C1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667" y="1673588"/>
            <a:ext cx="3593465" cy="24516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Imagen 8">
            <a:extLst>
              <a:ext uri="{FF2B5EF4-FFF2-40B4-BE49-F238E27FC236}">
                <a16:creationId xmlns="" xmlns:a16="http://schemas.microsoft.com/office/drawing/2014/main" id="{57999061-DC38-59A3-EABE-CFF326151AA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247946"/>
            <a:ext cx="3962400" cy="22290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Imagen 9">
            <a:extLst>
              <a:ext uri="{FF2B5EF4-FFF2-40B4-BE49-F238E27FC236}">
                <a16:creationId xmlns="" xmlns:a16="http://schemas.microsoft.com/office/drawing/2014/main" id="{A79C19CD-7E86-0C1D-3A16-0204B89D07E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5881" y="4192294"/>
            <a:ext cx="3557251" cy="22590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774847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222F780A-FB00-9C9B-EAD4-D964A9310BE7}"/>
              </a:ext>
            </a:extLst>
          </p:cNvPr>
          <p:cNvSpPr txBox="1">
            <a:spLocks/>
          </p:cNvSpPr>
          <p:nvPr/>
        </p:nvSpPr>
        <p:spPr>
          <a:xfrm>
            <a:off x="609600" y="224272"/>
            <a:ext cx="7696200" cy="1447800"/>
          </a:xfrm>
          <a:prstGeom prst="rect">
            <a:avLst/>
          </a:prstGeom>
        </p:spPr>
        <p:txBody>
          <a:bodyPr>
            <a:normAutofit fontScale="82500" lnSpcReduction="1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just"/>
            <a:r>
              <a:rPr lang="es-MX" b="1" dirty="0">
                <a:solidFill>
                  <a:schemeClr val="tx1"/>
                </a:solidFill>
              </a:rPr>
              <a:t>PARTICIPACIÓN EN LAS DIFERENTES REUNIONES, TALLERES Y EVENTOS COMO DELEGADO DEL </a:t>
            </a:r>
            <a:r>
              <a:rPr lang="es-MX" b="1" dirty="0" err="1" smtClean="0">
                <a:solidFill>
                  <a:schemeClr val="tx1"/>
                </a:solidFill>
              </a:rPr>
              <a:t>GAD</a:t>
            </a:r>
            <a:r>
              <a:rPr lang="es-MX" b="1" dirty="0" smtClean="0">
                <a:solidFill>
                  <a:schemeClr val="tx1"/>
                </a:solidFill>
              </a:rPr>
              <a:t> PARROQUIAL</a:t>
            </a:r>
            <a:endParaRPr lang="es-EC" b="1" dirty="0">
              <a:solidFill>
                <a:schemeClr val="tx1"/>
              </a:solidFill>
            </a:endParaRPr>
          </a:p>
        </p:txBody>
      </p:sp>
      <p:pic>
        <p:nvPicPr>
          <p:cNvPr id="15" name="Imagen 14">
            <a:extLst>
              <a:ext uri="{FF2B5EF4-FFF2-40B4-BE49-F238E27FC236}">
                <a16:creationId xmlns="" xmlns:a16="http://schemas.microsoft.com/office/drawing/2014/main" id="{F70E2655-6042-EAB2-9369-EB6B906934F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8817" y="1568849"/>
            <a:ext cx="4246983" cy="25118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Imagen 16">
            <a:extLst>
              <a:ext uri="{FF2B5EF4-FFF2-40B4-BE49-F238E27FC236}">
                <a16:creationId xmlns="" xmlns:a16="http://schemas.microsoft.com/office/drawing/2014/main" id="{870B67DE-EA84-6661-0C20-DA5BD4F184E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5830" y="4112069"/>
            <a:ext cx="4212955" cy="23649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Imagen 2">
            <a:extLst>
              <a:ext uri="{FF2B5EF4-FFF2-40B4-BE49-F238E27FC236}">
                <a16:creationId xmlns="" xmlns:a16="http://schemas.microsoft.com/office/drawing/2014/main" id="{55C95F2B-AD75-1034-C2D2-9223A1C5E6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800" y="1568849"/>
            <a:ext cx="3657599" cy="25118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Imagen 3">
            <a:extLst>
              <a:ext uri="{FF2B5EF4-FFF2-40B4-BE49-F238E27FC236}">
                <a16:creationId xmlns="" xmlns:a16="http://schemas.microsoft.com/office/drawing/2014/main" id="{CC25A870-2E2C-3320-7884-AF2818387C0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4800" y="4112068"/>
            <a:ext cx="3657599" cy="23649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03371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222F780A-FB00-9C9B-EAD4-D964A9310BE7}"/>
              </a:ext>
            </a:extLst>
          </p:cNvPr>
          <p:cNvSpPr txBox="1">
            <a:spLocks/>
          </p:cNvSpPr>
          <p:nvPr/>
        </p:nvSpPr>
        <p:spPr>
          <a:xfrm>
            <a:off x="609600" y="224272"/>
            <a:ext cx="7696200" cy="1447800"/>
          </a:xfrm>
          <a:prstGeom prst="rect">
            <a:avLst/>
          </a:prstGeom>
        </p:spPr>
        <p:txBody>
          <a:bodyPr>
            <a:normAutofit fontScale="90000" lnSpcReduction="1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s-MX" b="1" dirty="0">
                <a:solidFill>
                  <a:schemeClr val="tx1"/>
                </a:solidFill>
              </a:rPr>
              <a:t>PARTICIPACIÓN EN LOS DIFERENTES EVENTOS CULTURALES Y DEPORTIVOS</a:t>
            </a:r>
            <a:endParaRPr lang="es-EC" b="1" dirty="0">
              <a:solidFill>
                <a:schemeClr val="tx1"/>
              </a:solidFill>
            </a:endParaRPr>
          </a:p>
        </p:txBody>
      </p:sp>
      <p:pic>
        <p:nvPicPr>
          <p:cNvPr id="14" name="Imagen 13">
            <a:extLst>
              <a:ext uri="{FF2B5EF4-FFF2-40B4-BE49-F238E27FC236}">
                <a16:creationId xmlns="" xmlns:a16="http://schemas.microsoft.com/office/drawing/2014/main" id="{A815350F-6C12-2C4F-0E0D-0CD7AE97058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1" y="1524001"/>
            <a:ext cx="3886200" cy="24546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Imagen 15">
            <a:extLst>
              <a:ext uri="{FF2B5EF4-FFF2-40B4-BE49-F238E27FC236}">
                <a16:creationId xmlns="" xmlns:a16="http://schemas.microsoft.com/office/drawing/2014/main" id="{DD27FAE7-9E28-12C3-D188-9B553FF451D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1294" y="1529282"/>
            <a:ext cx="4331706" cy="24546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" name="Imagen 17">
            <a:extLst>
              <a:ext uri="{FF2B5EF4-FFF2-40B4-BE49-F238E27FC236}">
                <a16:creationId xmlns="" xmlns:a16="http://schemas.microsoft.com/office/drawing/2014/main" id="{5F8441B4-5EE4-F882-8BA1-0CB9A04BC0F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4051047"/>
            <a:ext cx="3962399" cy="24546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" name="Imagen 19">
            <a:extLst>
              <a:ext uri="{FF2B5EF4-FFF2-40B4-BE49-F238E27FC236}">
                <a16:creationId xmlns="" xmlns:a16="http://schemas.microsoft.com/office/drawing/2014/main" id="{6C3CE78E-BBD8-FF0F-0588-23BF98BF6A0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35066" y="4051046"/>
            <a:ext cx="4327934" cy="24546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136075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222F780A-FB00-9C9B-EAD4-D964A9310BE7}"/>
              </a:ext>
            </a:extLst>
          </p:cNvPr>
          <p:cNvSpPr txBox="1">
            <a:spLocks/>
          </p:cNvSpPr>
          <p:nvPr/>
        </p:nvSpPr>
        <p:spPr>
          <a:xfrm>
            <a:off x="533400" y="457200"/>
            <a:ext cx="7696200" cy="1447800"/>
          </a:xfrm>
          <a:prstGeom prst="rect">
            <a:avLst/>
          </a:prstGeom>
        </p:spPr>
        <p:txBody>
          <a:bodyPr>
            <a:normAutofit fontScale="9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s-MX" b="1" dirty="0">
                <a:solidFill>
                  <a:schemeClr val="tx1"/>
                </a:solidFill>
              </a:rPr>
              <a:t>PARTICIPACIÓN EN LOS DIFERENTES </a:t>
            </a:r>
            <a:r>
              <a:rPr lang="es-MX" b="1" dirty="0" smtClean="0">
                <a:solidFill>
                  <a:schemeClr val="tx1"/>
                </a:solidFill>
              </a:rPr>
              <a:t>EVENTOS DEPORTIVOS</a:t>
            </a:r>
            <a:endParaRPr lang="es-EC" b="1" dirty="0">
              <a:solidFill>
                <a:schemeClr val="tx1"/>
              </a:solidFill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="" xmlns:a16="http://schemas.microsoft.com/office/drawing/2014/main" id="{81AA549B-23F5-0356-E63F-EC286B8740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2057400"/>
            <a:ext cx="4343400" cy="3505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Imagen 3">
            <a:extLst>
              <a:ext uri="{FF2B5EF4-FFF2-40B4-BE49-F238E27FC236}">
                <a16:creationId xmlns="" xmlns:a16="http://schemas.microsoft.com/office/drawing/2014/main" id="{121618DA-9CED-93B1-D7C1-24CABF0694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2057400"/>
            <a:ext cx="4343398" cy="3505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673714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222F780A-FB00-9C9B-EAD4-D964A9310BE7}"/>
              </a:ext>
            </a:extLst>
          </p:cNvPr>
          <p:cNvSpPr txBox="1">
            <a:spLocks/>
          </p:cNvSpPr>
          <p:nvPr/>
        </p:nvSpPr>
        <p:spPr>
          <a:xfrm>
            <a:off x="557293" y="387989"/>
            <a:ext cx="7696200" cy="766328"/>
          </a:xfrm>
          <a:prstGeom prst="rect">
            <a:avLst/>
          </a:prstGeom>
        </p:spPr>
        <p:txBody>
          <a:bodyPr>
            <a:normAutofit fontScale="675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s-MX" b="1" dirty="0" smtClean="0">
                <a:solidFill>
                  <a:schemeClr val="tx1"/>
                </a:solidFill>
              </a:rPr>
              <a:t>SEGUIMIENTO DEL SERVICIO A </a:t>
            </a:r>
            <a:r>
              <a:rPr lang="es-MX" b="1" dirty="0" smtClean="0">
                <a:solidFill>
                  <a:schemeClr val="tx1"/>
                </a:solidFill>
              </a:rPr>
              <a:t>LOS </a:t>
            </a:r>
            <a:r>
              <a:rPr lang="es-MX" b="1" dirty="0" smtClean="0">
                <a:solidFill>
                  <a:schemeClr val="tx1"/>
                </a:solidFill>
              </a:rPr>
              <a:t>USUARIOS DE LOS CENTROS DE DESARROLLO INFANTIL</a:t>
            </a:r>
            <a:endParaRPr lang="es-EC" b="1" dirty="0">
              <a:solidFill>
                <a:schemeClr val="tx1"/>
              </a:solidFill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="" xmlns:a16="http://schemas.microsoft.com/office/drawing/2014/main" id="{E538E9F4-4AF2-8B2A-C417-36A0882BD9E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999" y="1143000"/>
            <a:ext cx="3810001" cy="25114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Imagen 4">
            <a:extLst>
              <a:ext uri="{FF2B5EF4-FFF2-40B4-BE49-F238E27FC236}">
                <a16:creationId xmlns="" xmlns:a16="http://schemas.microsoft.com/office/drawing/2014/main" id="{5FD4D099-F6B9-96D6-DBF1-2CB47B9C8F1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998" y="3654408"/>
            <a:ext cx="3810001" cy="26258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Imagen 6">
            <a:extLst>
              <a:ext uri="{FF2B5EF4-FFF2-40B4-BE49-F238E27FC236}">
                <a16:creationId xmlns="" xmlns:a16="http://schemas.microsoft.com/office/drawing/2014/main" id="{7DB1DD18-9BF8-9180-58A2-12A2DCA506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11428" y="1154317"/>
            <a:ext cx="3970571" cy="25488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Imagen 7">
            <a:extLst>
              <a:ext uri="{FF2B5EF4-FFF2-40B4-BE49-F238E27FC236}">
                <a16:creationId xmlns="" xmlns:a16="http://schemas.microsoft.com/office/drawing/2014/main" id="{DE53B4D8-DF23-341E-6E2D-C12307B3A45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89549" y="3654408"/>
            <a:ext cx="3992450" cy="2819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448583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="" xmlns:a16="http://schemas.microsoft.com/office/drawing/2014/main" id="{2F68C5C3-41F0-FED3-8F24-2D6969FF58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1151677"/>
            <a:ext cx="4251832" cy="26583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Imagen 8">
            <a:extLst>
              <a:ext uri="{FF2B5EF4-FFF2-40B4-BE49-F238E27FC236}">
                <a16:creationId xmlns="" xmlns:a16="http://schemas.microsoft.com/office/drawing/2014/main" id="{93B1DCE5-8D88-4023-1906-A985DD4FCE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4710" y="1169784"/>
            <a:ext cx="4149031" cy="26402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Imagen 9">
            <a:extLst>
              <a:ext uri="{FF2B5EF4-FFF2-40B4-BE49-F238E27FC236}">
                <a16:creationId xmlns="" xmlns:a16="http://schemas.microsoft.com/office/drawing/2014/main" id="{BCE576A0-018F-ACC8-DE7D-D65D8438EA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000" y="3886200"/>
            <a:ext cx="4251832" cy="25891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Imagen 10">
            <a:extLst>
              <a:ext uri="{FF2B5EF4-FFF2-40B4-BE49-F238E27FC236}">
                <a16:creationId xmlns="" xmlns:a16="http://schemas.microsoft.com/office/drawing/2014/main" id="{229DA1CA-E620-FC86-1164-CBACF56B242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59990" y="3884690"/>
            <a:ext cx="4257255" cy="25161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ítulo 1">
            <a:extLst>
              <a:ext uri="{FF2B5EF4-FFF2-40B4-BE49-F238E27FC236}">
                <a16:creationId xmlns="" xmlns:a16="http://schemas.microsoft.com/office/drawing/2014/main" id="{222F780A-FB00-9C9B-EAD4-D964A9310BE7}"/>
              </a:ext>
            </a:extLst>
          </p:cNvPr>
          <p:cNvSpPr txBox="1">
            <a:spLocks/>
          </p:cNvSpPr>
          <p:nvPr/>
        </p:nvSpPr>
        <p:spPr>
          <a:xfrm>
            <a:off x="557293" y="387989"/>
            <a:ext cx="7696200" cy="766328"/>
          </a:xfrm>
          <a:prstGeom prst="rect">
            <a:avLst/>
          </a:prstGeom>
        </p:spPr>
        <p:txBody>
          <a:bodyPr>
            <a:normAutofit fontScale="675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s-MX" b="1" dirty="0" smtClean="0">
                <a:solidFill>
                  <a:schemeClr val="tx1"/>
                </a:solidFill>
              </a:rPr>
              <a:t>SEGUIMIENTO DEL SERVICIO A </a:t>
            </a:r>
            <a:r>
              <a:rPr lang="es-MX" b="1" dirty="0" smtClean="0">
                <a:solidFill>
                  <a:schemeClr val="tx1"/>
                </a:solidFill>
              </a:rPr>
              <a:t>LOS </a:t>
            </a:r>
            <a:r>
              <a:rPr lang="es-MX" b="1" dirty="0" smtClean="0">
                <a:solidFill>
                  <a:schemeClr val="tx1"/>
                </a:solidFill>
              </a:rPr>
              <a:t>USUARIOS DE LOS CENTROS DE DESARROLLO INFANTIL</a:t>
            </a:r>
            <a:endParaRPr lang="es-EC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5414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43000" y="2057400"/>
            <a:ext cx="6804025" cy="247503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87120" marR="5080" indent="-1075055">
              <a:lnSpc>
                <a:spcPct val="100000"/>
              </a:lnSpc>
              <a:spcBef>
                <a:spcPts val="100"/>
              </a:spcBef>
              <a:tabLst>
                <a:tab pos="6790690" algn="l"/>
              </a:tabLst>
            </a:pPr>
            <a:r>
              <a:rPr sz="8000" spc="-254" dirty="0">
                <a:solidFill>
                  <a:srgbClr val="00AFEF"/>
                </a:solidFill>
              </a:rPr>
              <a:t>Y</a:t>
            </a:r>
            <a:r>
              <a:rPr sz="8000" u="heavy" spc="-254" dirty="0">
                <a:solidFill>
                  <a:srgbClr val="00AFEF"/>
                </a:solidFill>
                <a:uFill>
                  <a:solidFill>
                    <a:srgbClr val="83992A"/>
                  </a:solidFill>
                </a:uFill>
              </a:rPr>
              <a:t>UPAYCHANI 	</a:t>
            </a:r>
            <a:r>
              <a:rPr sz="8000" dirty="0">
                <a:solidFill>
                  <a:srgbClr val="00AFEF"/>
                </a:solidFill>
              </a:rPr>
              <a:t> </a:t>
            </a:r>
            <a:r>
              <a:rPr sz="8000" spc="-245" dirty="0">
                <a:solidFill>
                  <a:srgbClr val="FF9900"/>
                </a:solidFill>
              </a:rPr>
              <a:t>GRACIAS</a:t>
            </a:r>
            <a:endParaRPr sz="8000" dirty="0"/>
          </a:p>
        </p:txBody>
      </p:sp>
    </p:spTree>
    <p:extLst>
      <p:ext uri="{BB962C8B-B14F-4D97-AF65-F5344CB8AC3E}">
        <p14:creationId xmlns:p14="http://schemas.microsoft.com/office/powerpoint/2010/main" val="1068262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30300" y="1035170"/>
            <a:ext cx="6064979" cy="822674"/>
          </a:xfrm>
        </p:spPr>
        <p:txBody>
          <a:bodyPr/>
          <a:lstStyle/>
          <a:p>
            <a:pPr algn="ctr"/>
            <a:r>
              <a:rPr lang="es-MX" sz="1575" b="1" dirty="0">
                <a:solidFill>
                  <a:srgbClr val="90C226"/>
                </a:solidFill>
                <a:latin typeface="Trebuchet MS" panose="020B0603020202020204"/>
              </a:rPr>
              <a:t>GOBIERNO AUTÓNOMO DESENTRALIZADO PARROQUIAL SAN JOSÉ DE POALÓ</a:t>
            </a:r>
            <a:endParaRPr lang="es-EC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7584" y="2124450"/>
            <a:ext cx="1650635" cy="1504319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3941" y="3739913"/>
            <a:ext cx="5317697" cy="310923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2797" y="3739913"/>
            <a:ext cx="2619983" cy="384081"/>
          </a:xfrm>
          <a:prstGeom prst="rect">
            <a:avLst/>
          </a:prstGeom>
        </p:spPr>
      </p:pic>
      <p:sp>
        <p:nvSpPr>
          <p:cNvPr id="8" name="CuadroTexto 7"/>
          <p:cNvSpPr txBox="1"/>
          <p:nvPr/>
        </p:nvSpPr>
        <p:spPr>
          <a:xfrm>
            <a:off x="1874915" y="4161981"/>
            <a:ext cx="4575747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>
              <a:defRPr/>
            </a:pPr>
            <a:r>
              <a:rPr lang="es-MX" sz="1575" b="1" dirty="0">
                <a:solidFill>
                  <a:prstClr val="black"/>
                </a:solidFill>
                <a:latin typeface="Trebuchet MS" panose="020B0603020202020204"/>
              </a:rPr>
              <a:t>RENDICION DE CUENTAS </a:t>
            </a:r>
          </a:p>
          <a:p>
            <a:pPr algn="ctr" defTabSz="685800">
              <a:defRPr/>
            </a:pPr>
            <a:r>
              <a:rPr lang="es-MX" sz="1575" b="1" dirty="0">
                <a:solidFill>
                  <a:prstClr val="black"/>
                </a:solidFill>
                <a:latin typeface="Trebuchet MS" panose="020B0603020202020204"/>
              </a:rPr>
              <a:t>2024</a:t>
            </a:r>
          </a:p>
          <a:p>
            <a:pPr algn="ctr" defTabSz="685800">
              <a:defRPr/>
            </a:pPr>
            <a:r>
              <a:rPr lang="es-MX" sz="1575" b="1" dirty="0">
                <a:solidFill>
                  <a:prstClr val="black"/>
                </a:solidFill>
                <a:latin typeface="Trebuchet MS" panose="020B0603020202020204"/>
              </a:rPr>
              <a:t>SRTA. </a:t>
            </a:r>
            <a:r>
              <a:rPr lang="es-MX" sz="1575" b="1" i="1" dirty="0">
                <a:solidFill>
                  <a:prstClr val="black"/>
                </a:solidFill>
                <a:latin typeface="Trebuchet MS" panose="020B0603020202020204"/>
              </a:rPr>
              <a:t>M</a:t>
            </a:r>
            <a:r>
              <a:rPr lang="es-MX" sz="1575" i="1" dirty="0">
                <a:solidFill>
                  <a:prstClr val="black"/>
                </a:solidFill>
                <a:latin typeface="Trebuchet MS" panose="020B0603020202020204"/>
              </a:rPr>
              <a:t>aría Carmen Ayala Choloquinga </a:t>
            </a:r>
          </a:p>
          <a:p>
            <a:pPr algn="ctr" defTabSz="685800">
              <a:defRPr/>
            </a:pPr>
            <a:r>
              <a:rPr lang="es-MX" sz="1575" b="1" i="1" dirty="0">
                <a:solidFill>
                  <a:prstClr val="black"/>
                </a:solidFill>
                <a:latin typeface="Trebuchet MS" panose="020B0603020202020204"/>
              </a:rPr>
              <a:t>VOCAL</a:t>
            </a:r>
            <a:r>
              <a:rPr lang="es-MX" sz="1575" b="1" dirty="0">
                <a:solidFill>
                  <a:prstClr val="black"/>
                </a:solidFill>
                <a:latin typeface="Trebuchet MS" panose="020B0603020202020204"/>
              </a:rPr>
              <a:t> </a:t>
            </a:r>
            <a:endParaRPr lang="es-EC" sz="1575" b="1" dirty="0">
              <a:solidFill>
                <a:prstClr val="black"/>
              </a:solidFill>
              <a:latin typeface="Trebuchet MS" panose="020B0603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2563381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15508" y="685800"/>
            <a:ext cx="7803318" cy="1090535"/>
          </a:xfrm>
        </p:spPr>
        <p:txBody>
          <a:bodyPr>
            <a:normAutofit/>
          </a:bodyPr>
          <a:lstStyle/>
          <a:p>
            <a:pPr algn="just"/>
            <a:r>
              <a:rPr lang="es-EC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VERIFICACIÓN DE ENTREGA DE CEMENTOS DE LA PREFECTURA EN LA COMUNIDAD MACA </a:t>
            </a:r>
            <a:r>
              <a:rPr lang="es-EC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UGSHALOMA</a:t>
            </a:r>
            <a:r>
              <a:rPr lang="es-EC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PARA LA CONSTRUCCIÓN DE CUNETAS BAJO CONVENIO ENTRE EL </a:t>
            </a:r>
            <a:r>
              <a:rPr lang="es-EC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GAD</a:t>
            </a:r>
            <a:r>
              <a:rPr lang="es-EC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PROVINCIAL Y EL </a:t>
            </a:r>
            <a:r>
              <a:rPr lang="es-EC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GAD</a:t>
            </a:r>
            <a:r>
              <a:rPr lang="es-EC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C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POALÓ</a:t>
            </a:r>
            <a:r>
              <a:rPr lang="es-EC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EC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4300" y="2057400"/>
            <a:ext cx="3919100" cy="3874952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4400" y="2057400"/>
            <a:ext cx="3803485" cy="3874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4681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371600" y="533400"/>
            <a:ext cx="5824616" cy="994172"/>
          </a:xfrm>
        </p:spPr>
        <p:txBody>
          <a:bodyPr>
            <a:normAutofit fontScale="90000"/>
          </a:bodyPr>
          <a:lstStyle/>
          <a:p>
            <a:pPr algn="ctr"/>
            <a:r>
              <a:rPr lang="es-ES" sz="1800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FISCALIZACIÓN Y SEGUIMIENTO DE LA OBRA DENOMINADA TERMINACIÓN DE CUNETAS EN LA VÍA MACA </a:t>
            </a:r>
            <a:r>
              <a:rPr lang="es-ES" sz="1800" dirty="0" err="1" smtClean="0">
                <a:latin typeface="Arial" panose="020B0604020202020204" pitchFamily="34" charset="0"/>
                <a:ea typeface="Times New Roman" panose="02020603050405020304" pitchFamily="18" charset="0"/>
              </a:rPr>
              <a:t>UGSHALOMA</a:t>
            </a:r>
            <a:r>
              <a:rPr lang="es-ES" sz="1800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 BAJO CONVENIO CON EL </a:t>
            </a:r>
            <a:r>
              <a:rPr lang="es-ES" sz="1800" dirty="0" err="1" smtClean="0">
                <a:latin typeface="Arial" panose="020B0604020202020204" pitchFamily="34" charset="0"/>
                <a:ea typeface="Times New Roman" panose="02020603050405020304" pitchFamily="18" charset="0"/>
              </a:rPr>
              <a:t>GAD</a:t>
            </a:r>
            <a:r>
              <a:rPr lang="es-ES" sz="1800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 PROVINCIAL.</a:t>
            </a:r>
            <a:endParaRPr lang="es-EC" sz="1800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774" y="1905000"/>
            <a:ext cx="2727072" cy="2859088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51285" y="1878623"/>
            <a:ext cx="2514600" cy="2859088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62600" y="1878623"/>
            <a:ext cx="2904454" cy="2859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816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8650" y="992162"/>
            <a:ext cx="4453016" cy="1551482"/>
          </a:xfrm>
        </p:spPr>
        <p:txBody>
          <a:bodyPr>
            <a:normAutofit fontScale="90000"/>
          </a:bodyPr>
          <a:lstStyle/>
          <a:p>
            <a:pPr algn="just"/>
            <a:r>
              <a:rPr lang="es-EC" sz="1800" dirty="0"/>
              <a:t>Participación en la firma del convenio entre el GAD parroquia y el MIES para la reaperturacion de los </a:t>
            </a:r>
            <a:r>
              <a:rPr lang="es-ES" altLang="es-EC" sz="1800" dirty="0"/>
              <a:t> </a:t>
            </a:r>
            <a:r>
              <a:rPr lang="es-EC" sz="1800" dirty="0"/>
              <a:t>4 centros infantiles de la parroquia para la atención de los usuario bajo convenio. </a:t>
            </a:r>
            <a:br>
              <a:rPr lang="es-EC" sz="1800" dirty="0"/>
            </a:br>
            <a:r>
              <a:rPr lang="es-EC" sz="1800" dirty="0"/>
              <a:t/>
            </a:r>
            <a:br>
              <a:rPr lang="es-EC" sz="1800" dirty="0"/>
            </a:br>
            <a:endParaRPr lang="es-EC" sz="1800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0116" y="2431217"/>
            <a:ext cx="3428297" cy="24621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0200" y="685800"/>
            <a:ext cx="3389660" cy="2667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4" name="CuadroTexto 13"/>
          <p:cNvSpPr txBox="1"/>
          <p:nvPr/>
        </p:nvSpPr>
        <p:spPr>
          <a:xfrm>
            <a:off x="3832110" y="4419600"/>
            <a:ext cx="3417757" cy="27699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S" sz="1100" dirty="0">
                <a:latin typeface="Arial" panose="020B0604020202020204" pitchFamily="34" charset="0"/>
                <a:ea typeface="Times New Roman" panose="02020603050405020304" pitchFamily="18" charset="0"/>
              </a:rPr>
              <a:t>1</a:t>
            </a:r>
            <a:r>
              <a:rPr lang="es-ES" sz="1200" dirty="0">
                <a:latin typeface="+mj-lt"/>
                <a:ea typeface="+mj-ea"/>
                <a:cs typeface="+mj-cs"/>
              </a:rPr>
              <a:t>.- Participación en la comisión técnica del proceso para la contratación de servicio externalizado  de la alimentación para los 4 centros infantiles bajo convenio MIES periodo 2024.</a:t>
            </a:r>
          </a:p>
          <a:p>
            <a:pPr marL="214313" indent="-214313" algn="just">
              <a:buFont typeface="Wingdings" panose="05000000000000000000" charset="0"/>
              <a:buChar char="Ø"/>
            </a:pPr>
            <a:r>
              <a:rPr lang="es-ES" sz="1200" dirty="0">
                <a:latin typeface="+mj-lt"/>
                <a:ea typeface="+mj-ea"/>
                <a:cs typeface="+mj-cs"/>
              </a:rPr>
              <a:t>Realizacion de calificacion de ofertas</a:t>
            </a:r>
          </a:p>
          <a:p>
            <a:pPr marL="214313" indent="-214313" algn="just">
              <a:buFont typeface="Wingdings" panose="05000000000000000000" charset="0"/>
              <a:buChar char="Ø"/>
            </a:pPr>
            <a:r>
              <a:rPr lang="es-ES" sz="1200" dirty="0">
                <a:latin typeface="+mj-lt"/>
                <a:ea typeface="+mj-ea"/>
                <a:cs typeface="+mj-cs"/>
              </a:rPr>
              <a:t>Ralizacion del informe de adjudicacion etc.</a:t>
            </a:r>
          </a:p>
          <a:p>
            <a:pPr marL="214313" indent="-214313" algn="just">
              <a:buFont typeface="Wingdings" panose="05000000000000000000" charset="0"/>
              <a:buChar char="Ø"/>
            </a:pPr>
            <a:endParaRPr lang="es-ES" sz="1350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endParaRPr lang="es-ES" sz="1350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endParaRPr lang="es-ES" sz="1350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endParaRPr lang="es-EC" sz="1350" dirty="0"/>
          </a:p>
        </p:txBody>
      </p:sp>
    </p:spTree>
    <p:extLst>
      <p:ext uri="{BB962C8B-B14F-4D97-AF65-F5344CB8AC3E}">
        <p14:creationId xmlns:p14="http://schemas.microsoft.com/office/powerpoint/2010/main" val="2806584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>
          <a:xfrm>
            <a:off x="533400" y="381000"/>
            <a:ext cx="8021955" cy="4471988"/>
          </a:xfrm>
        </p:spPr>
        <p:txBody>
          <a:bodyPr>
            <a:normAutofit/>
          </a:bodyPr>
          <a:lstStyle/>
          <a:p>
            <a:pPr algn="just">
              <a:buFont typeface="Wingdings" panose="05000000000000000000" charset="0"/>
              <a:buChar char="Ø"/>
            </a:pPr>
            <a:r>
              <a:rPr lang="es-ES" altLang="en-US" sz="2000" dirty="0"/>
              <a:t>Visita a las </a:t>
            </a:r>
            <a:r>
              <a:rPr lang="es-ES" altLang="en-US" sz="2000" dirty="0" smtClean="0"/>
              <a:t>instalaciones </a:t>
            </a:r>
            <a:r>
              <a:rPr lang="es-ES" altLang="en-US" sz="2000" dirty="0"/>
              <a:t>de centro de la </a:t>
            </a:r>
            <a:r>
              <a:rPr lang="es-ES" altLang="en-US" sz="2000" dirty="0" smtClean="0"/>
              <a:t>elaboración </a:t>
            </a:r>
            <a:r>
              <a:rPr lang="es-ES" altLang="en-US" sz="2000" dirty="0"/>
              <a:t>de alimentos para los usuarios bajo convenio MIES.</a:t>
            </a:r>
          </a:p>
          <a:p>
            <a:pPr algn="just">
              <a:buFont typeface="Wingdings" panose="05000000000000000000" charset="0"/>
              <a:buChar char="Ø"/>
            </a:pPr>
            <a:r>
              <a:rPr lang="es-ES" altLang="en-US" sz="2000" dirty="0"/>
              <a:t>Visita a los centro infantiles y </a:t>
            </a:r>
            <a:r>
              <a:rPr lang="es-ES" altLang="en-US" sz="2000" dirty="0" smtClean="0"/>
              <a:t>verificación </a:t>
            </a:r>
            <a:r>
              <a:rPr lang="es-ES" altLang="en-US" sz="2000" dirty="0"/>
              <a:t>de trabajos diarios que realizan las educadoras y </a:t>
            </a:r>
            <a:r>
              <a:rPr lang="es-ES" altLang="en-US" sz="2000" dirty="0" smtClean="0"/>
              <a:t>coordinadoras </a:t>
            </a:r>
            <a:r>
              <a:rPr lang="es-ES" altLang="en-US" sz="2000" dirty="0"/>
              <a:t>de los centros infantiles para la buena </a:t>
            </a:r>
            <a:r>
              <a:rPr lang="es-ES" altLang="en-US" sz="2000" dirty="0" smtClean="0"/>
              <a:t>atención </a:t>
            </a:r>
            <a:r>
              <a:rPr lang="es-ES" altLang="en-US" sz="2000" dirty="0"/>
              <a:t>de usuarios bajo convenio MIES.</a:t>
            </a:r>
          </a:p>
          <a:p>
            <a:pPr algn="just">
              <a:buFont typeface="Wingdings" panose="05000000000000000000" charset="0"/>
              <a:buChar char="Ø"/>
            </a:pPr>
            <a:r>
              <a:rPr lang="es-ES" altLang="en-US" sz="2000" dirty="0" smtClean="0"/>
              <a:t>Verificación </a:t>
            </a:r>
            <a:r>
              <a:rPr lang="es-ES" altLang="en-US" sz="2000" dirty="0"/>
              <a:t>y seguimiento de alimentos preparados  para la perfecta </a:t>
            </a:r>
            <a:r>
              <a:rPr lang="es-ES" altLang="en-US" sz="2000" dirty="0" smtClean="0"/>
              <a:t>nutrición </a:t>
            </a:r>
            <a:r>
              <a:rPr lang="es-ES" altLang="en-US" sz="2000" dirty="0"/>
              <a:t>de los niños y niñas bajo convenio.</a:t>
            </a:r>
          </a:p>
        </p:txBody>
      </p:sp>
      <p:pic>
        <p:nvPicPr>
          <p:cNvPr id="4" name="Imagen 1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28651" y="3547587"/>
            <a:ext cx="2118836" cy="2070259"/>
          </a:xfrm>
          <a:prstGeom prst="rect">
            <a:avLst/>
          </a:prstGeom>
          <a:noFill/>
        </p:spPr>
      </p:pic>
      <p:pic>
        <p:nvPicPr>
          <p:cNvPr id="18" name="Imagen 1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991327" y="3547587"/>
            <a:ext cx="1955006" cy="2070259"/>
          </a:xfrm>
          <a:prstGeom prst="rect">
            <a:avLst/>
          </a:prstGeom>
          <a:noFill/>
        </p:spPr>
      </p:pic>
      <p:pic>
        <p:nvPicPr>
          <p:cNvPr id="31" name="Imagen 3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190173" y="3547587"/>
            <a:ext cx="1699736" cy="2070259"/>
          </a:xfrm>
          <a:prstGeom prst="rect">
            <a:avLst/>
          </a:prstGeom>
          <a:noFill/>
        </p:spPr>
      </p:pic>
      <p:pic>
        <p:nvPicPr>
          <p:cNvPr id="32" name="Imagen 3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133749" y="3547587"/>
            <a:ext cx="1654969" cy="207025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15024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altLang="en-US"/>
              <a:t>CORDINADORA DEL PROYECTO ADULTO MAYOR CONVENIO MIES </a:t>
            </a:r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>
          <a:xfrm>
            <a:off x="587931" y="1600200"/>
            <a:ext cx="5238750" cy="4351338"/>
          </a:xfrm>
        </p:spPr>
        <p:txBody>
          <a:bodyPr/>
          <a:lstStyle/>
          <a:p>
            <a:pPr marL="0" indent="0" algn="just">
              <a:buNone/>
            </a:pPr>
            <a:r>
              <a:rPr lang="es-ES" altLang="en-US" dirty="0"/>
              <a:t>Como </a:t>
            </a:r>
            <a:r>
              <a:rPr lang="es-ES" altLang="en-US" dirty="0" smtClean="0"/>
              <a:t>coordinadora </a:t>
            </a:r>
            <a:r>
              <a:rPr lang="es-ES" altLang="en-US" dirty="0"/>
              <a:t>del proyecto se a realizado las siguientes actividades </a:t>
            </a:r>
          </a:p>
          <a:p>
            <a:pPr algn="just">
              <a:buFont typeface="Wingdings" panose="05000000000000000000" charset="0"/>
              <a:buChar char="Ø"/>
            </a:pPr>
            <a:r>
              <a:rPr lang="es-ES" altLang="en-US" dirty="0" smtClean="0"/>
              <a:t>Elaboración, revisión </a:t>
            </a:r>
            <a:r>
              <a:rPr lang="es-ES" altLang="en-US" dirty="0"/>
              <a:t>y firma de liquidaciones mensuales de los promotores adulto mayor.</a:t>
            </a:r>
          </a:p>
          <a:p>
            <a:pPr algn="just">
              <a:buFont typeface="Wingdings" panose="05000000000000000000" charset="0"/>
              <a:buChar char="Ø"/>
            </a:pPr>
            <a:endParaRPr lang="es-ES" altLang="en-US" dirty="0"/>
          </a:p>
        </p:txBody>
      </p:sp>
      <p:pic>
        <p:nvPicPr>
          <p:cNvPr id="12" name="Imagen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1517" y="3674269"/>
            <a:ext cx="1794986" cy="2136458"/>
          </a:xfrm>
          <a:prstGeom prst="rect">
            <a:avLst/>
          </a:prstGeom>
        </p:spPr>
      </p:pic>
      <p:pic>
        <p:nvPicPr>
          <p:cNvPr id="15" name="Imagen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9850" y="3674746"/>
            <a:ext cx="2138839" cy="2135981"/>
          </a:xfrm>
          <a:prstGeom prst="rect">
            <a:avLst/>
          </a:prstGeom>
        </p:spPr>
      </p:pic>
      <p:pic>
        <p:nvPicPr>
          <p:cNvPr id="30" name="Imagen 3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62037" y="3673793"/>
            <a:ext cx="1929289" cy="2135505"/>
          </a:xfrm>
          <a:prstGeom prst="rect">
            <a:avLst/>
          </a:prstGeom>
          <a:noFill/>
        </p:spPr>
      </p:pic>
      <p:pic>
        <p:nvPicPr>
          <p:cNvPr id="373368201" name="Imagen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9913" y="3673317"/>
            <a:ext cx="1714976" cy="213598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45000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>
          <a:xfrm>
            <a:off x="76200" y="609600"/>
            <a:ext cx="5867400" cy="4470559"/>
          </a:xfrm>
        </p:spPr>
        <p:txBody>
          <a:bodyPr/>
          <a:lstStyle/>
          <a:p>
            <a:pPr algn="just">
              <a:buFont typeface="Wingdings" panose="05000000000000000000" charset="0"/>
              <a:buChar char="Ø"/>
            </a:pPr>
            <a:r>
              <a:rPr lang="es-ES" altLang="en-US" dirty="0" smtClean="0"/>
              <a:t>Elaboración </a:t>
            </a:r>
            <a:r>
              <a:rPr lang="es-ES" altLang="en-US" dirty="0"/>
              <a:t>de la Necesidad y </a:t>
            </a:r>
            <a:r>
              <a:rPr lang="es-ES" altLang="en-US" dirty="0" smtClean="0"/>
              <a:t>Especificaciones técnicas </a:t>
            </a:r>
            <a:r>
              <a:rPr lang="es-ES" altLang="en-US" dirty="0"/>
              <a:t>de la </a:t>
            </a:r>
            <a:r>
              <a:rPr lang="es-ES" altLang="en-US" dirty="0" smtClean="0"/>
              <a:t>(ADQUISICIÓN </a:t>
            </a:r>
            <a:r>
              <a:rPr lang="es-ES" altLang="en-US" dirty="0"/>
              <a:t>DE KITS ALIMENTICIOS) para usuarios bajo convenio MIES.</a:t>
            </a:r>
          </a:p>
          <a:p>
            <a:pPr algn="just">
              <a:buFont typeface="Wingdings" panose="05000000000000000000" charset="0"/>
              <a:buChar char="Ø"/>
            </a:pPr>
            <a:r>
              <a:rPr lang="es-ES" altLang="en-US" dirty="0" smtClean="0"/>
              <a:t>Elaboración </a:t>
            </a:r>
            <a:r>
              <a:rPr lang="es-ES" altLang="en-US" dirty="0"/>
              <a:t>de la </a:t>
            </a:r>
            <a:r>
              <a:rPr lang="es-ES" altLang="en-US" dirty="0" smtClean="0"/>
              <a:t>Necesidad </a:t>
            </a:r>
            <a:r>
              <a:rPr lang="es-ES" altLang="en-US" dirty="0"/>
              <a:t>y </a:t>
            </a:r>
            <a:r>
              <a:rPr lang="es-ES" altLang="en-US" dirty="0" smtClean="0"/>
              <a:t>Especificaciones técnicas </a:t>
            </a:r>
            <a:r>
              <a:rPr lang="es-ES" altLang="en-US" dirty="0"/>
              <a:t>para la </a:t>
            </a:r>
            <a:r>
              <a:rPr lang="es-ES" altLang="en-US" dirty="0" smtClean="0"/>
              <a:t>ADQUISICIÓN </a:t>
            </a:r>
            <a:r>
              <a:rPr lang="es-ES" altLang="en-US" dirty="0"/>
              <a:t>DE MENAJES DE HOGAR para usuarios bajo convenio MIES.</a:t>
            </a:r>
          </a:p>
          <a:p>
            <a:pPr marL="0" indent="0">
              <a:buNone/>
            </a:pPr>
            <a:endParaRPr lang="es-ES" altLang="en-US" dirty="0"/>
          </a:p>
          <a:p>
            <a:pPr marL="0" indent="0">
              <a:buNone/>
            </a:pPr>
            <a:endParaRPr lang="es-ES" altLang="en-US" dirty="0"/>
          </a:p>
          <a:p>
            <a:pPr marL="0" indent="0">
              <a:buNone/>
            </a:pPr>
            <a:endParaRPr lang="es-ES" altLang="en-US" dirty="0"/>
          </a:p>
          <a:p>
            <a:pPr marL="0" indent="0">
              <a:buNone/>
            </a:pPr>
            <a:endParaRPr lang="es-ES" altLang="en-US" dirty="0"/>
          </a:p>
          <a:p>
            <a:pPr marL="0" indent="0">
              <a:buNone/>
            </a:pPr>
            <a:endParaRPr lang="es-ES" altLang="en-US" dirty="0"/>
          </a:p>
          <a:p>
            <a:pPr marL="0" indent="0">
              <a:buNone/>
            </a:pPr>
            <a:endParaRPr lang="es-ES" altLang="en-US" dirty="0"/>
          </a:p>
        </p:txBody>
      </p:sp>
      <p:pic>
        <p:nvPicPr>
          <p:cNvPr id="623858558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3505200"/>
            <a:ext cx="4554379" cy="260080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11027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altLang="en-US" sz="1999">
                <a:latin typeface="Arial" panose="020B0604020202020204" pitchFamily="34" charset="0"/>
                <a:cs typeface="Arial" panose="020B0604020202020204" pitchFamily="34" charset="0"/>
              </a:rPr>
              <a:t>CONSTRUCCION DE CUNETAS DE LAS VIAS MACA MILINPUNGO-MACA CHUQUIRALOMA </a:t>
            </a:r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>
          <a:xfrm>
            <a:off x="1066800" y="2286000"/>
            <a:ext cx="4552950" cy="4351338"/>
          </a:xfrm>
        </p:spPr>
        <p:txBody>
          <a:bodyPr/>
          <a:lstStyle/>
          <a:p>
            <a:pPr>
              <a:buFont typeface="Wingdings" panose="05000000000000000000" charset="0"/>
              <a:buChar char="Ø"/>
            </a:pPr>
            <a:r>
              <a:rPr lang="es-ES" altLang="en-US" dirty="0" smtClean="0"/>
              <a:t>Participación </a:t>
            </a:r>
            <a:r>
              <a:rPr lang="es-ES" altLang="en-US" dirty="0"/>
              <a:t>en la </a:t>
            </a:r>
            <a:r>
              <a:rPr lang="es-ES" altLang="en-US" dirty="0" smtClean="0"/>
              <a:t>comisión técnica </a:t>
            </a:r>
            <a:r>
              <a:rPr lang="es-ES" altLang="en-US" dirty="0"/>
              <a:t>y </a:t>
            </a:r>
            <a:r>
              <a:rPr lang="es-ES" altLang="en-US" dirty="0" smtClean="0"/>
              <a:t>elaboración </a:t>
            </a:r>
            <a:r>
              <a:rPr lang="es-ES" altLang="en-US" dirty="0"/>
              <a:t>de informes de </a:t>
            </a:r>
            <a:r>
              <a:rPr lang="es-ES" altLang="en-US" dirty="0" smtClean="0"/>
              <a:t>convalidación </a:t>
            </a:r>
            <a:r>
              <a:rPr lang="es-ES" altLang="en-US" dirty="0"/>
              <a:t>de errores, </a:t>
            </a:r>
            <a:r>
              <a:rPr lang="es-ES" altLang="en-US" dirty="0" smtClean="0"/>
              <a:t>verificación </a:t>
            </a:r>
            <a:r>
              <a:rPr lang="es-ES" altLang="en-US" dirty="0"/>
              <a:t>de requisitos y informe de </a:t>
            </a:r>
            <a:r>
              <a:rPr lang="es-ES" altLang="en-US" dirty="0" smtClean="0"/>
              <a:t>adjudicación </a:t>
            </a:r>
            <a:r>
              <a:rPr lang="es-ES" altLang="en-US" dirty="0"/>
              <a:t>para el </a:t>
            </a:r>
            <a:r>
              <a:rPr lang="es-ES" altLang="en-US" dirty="0" smtClean="0"/>
              <a:t>desarrollo </a:t>
            </a:r>
            <a:r>
              <a:rPr lang="es-ES" altLang="en-US" dirty="0"/>
              <a:t>de la obra denominada.</a:t>
            </a:r>
          </a:p>
        </p:txBody>
      </p:sp>
    </p:spTree>
    <p:extLst>
      <p:ext uri="{BB962C8B-B14F-4D97-AF65-F5344CB8AC3E}">
        <p14:creationId xmlns:p14="http://schemas.microsoft.com/office/powerpoint/2010/main" val="145798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8650" y="1131094"/>
            <a:ext cx="7823835" cy="772954"/>
          </a:xfrm>
        </p:spPr>
        <p:txBody>
          <a:bodyPr>
            <a:noAutofit/>
          </a:bodyPr>
          <a:lstStyle/>
          <a:p>
            <a:pPr algn="just"/>
            <a:r>
              <a:rPr lang="es-ES" sz="1800" dirty="0">
                <a:latin typeface="Arial" panose="020B0604020202020204" pitchFamily="34" charset="0"/>
                <a:ea typeface="Times New Roman" panose="02020603050405020304" pitchFamily="18" charset="0"/>
              </a:rPr>
              <a:t>MEJORAMIENTO VIAL DE BARIAS CALLES DEL BARRIO CENTRO DE LA </a:t>
            </a:r>
            <a:r>
              <a:rPr lang="es-ES" sz="1800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PARROQUIA (</a:t>
            </a:r>
            <a:r>
              <a:rPr lang="es-ES" sz="1800" dirty="0">
                <a:latin typeface="Arial" panose="020B0604020202020204" pitchFamily="34" charset="0"/>
                <a:ea typeface="Times New Roman" panose="02020603050405020304" pitchFamily="18" charset="0"/>
              </a:rPr>
              <a:t>ADOQUINADO </a:t>
            </a:r>
            <a:r>
              <a:rPr lang="es-ES" sz="1800" dirty="0">
                <a:latin typeface="Arial" panose="020B0604020202020204" pitchFamily="34" charset="0"/>
                <a:ea typeface="Times New Roman" panose="02020603050405020304" pitchFamily="18" charset="0"/>
              </a:rPr>
              <a:t>POALO CENTRO)</a:t>
            </a:r>
            <a:br>
              <a:rPr lang="es-ES" sz="1800" dirty="0">
                <a:latin typeface="Arial" panose="020B0604020202020204" pitchFamily="34" charset="0"/>
                <a:ea typeface="Times New Roman" panose="02020603050405020304" pitchFamily="18" charset="0"/>
              </a:rPr>
            </a:br>
            <a:endParaRPr lang="es-EC" sz="1800" dirty="0"/>
          </a:p>
        </p:txBody>
      </p:sp>
      <p:sp>
        <p:nvSpPr>
          <p:cNvPr id="4" name="Cuadro de texto 3"/>
          <p:cNvSpPr txBox="1"/>
          <p:nvPr/>
        </p:nvSpPr>
        <p:spPr>
          <a:xfrm>
            <a:off x="741998" y="1986439"/>
            <a:ext cx="8139589" cy="3595211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marL="257175" indent="-257175" algn="just" defTabSz="200025">
              <a:spcBef>
                <a:spcPct val="0"/>
              </a:spcBef>
              <a:spcAft>
                <a:spcPct val="0"/>
              </a:spcAft>
              <a:buFont typeface="Wingdings" panose="05000000000000000000" charset="0"/>
              <a:buChar char="Ø"/>
            </a:pPr>
            <a:r>
              <a:rPr lang="es-ES" dirty="0" smtClean="0">
                <a:latin typeface="Arial" panose="020B0604020202020204" pitchFamily="34" charset="0"/>
                <a:ea typeface="Times New Roman" panose="02020603050405020304" pitchFamily="18" charset="0"/>
                <a:sym typeface="+mn-ea"/>
              </a:rPr>
              <a:t>Participación </a:t>
            </a:r>
            <a:r>
              <a:rPr lang="es-ES" dirty="0">
                <a:latin typeface="Arial" panose="020B0604020202020204" pitchFamily="34" charset="0"/>
                <a:ea typeface="Times New Roman" panose="02020603050405020304" pitchFamily="18" charset="0"/>
                <a:sym typeface="+mn-ea"/>
              </a:rPr>
              <a:t>como miembro en la </a:t>
            </a:r>
            <a:r>
              <a:rPr lang="es-ES" dirty="0" smtClean="0">
                <a:latin typeface="Arial" panose="020B0604020202020204" pitchFamily="34" charset="0"/>
                <a:ea typeface="Times New Roman" panose="02020603050405020304" pitchFamily="18" charset="0"/>
                <a:sym typeface="+mn-ea"/>
              </a:rPr>
              <a:t>comisión </a:t>
            </a:r>
            <a:r>
              <a:rPr lang="es-ES" dirty="0">
                <a:latin typeface="Arial" panose="020B0604020202020204" pitchFamily="34" charset="0"/>
                <a:ea typeface="Times New Roman" panose="02020603050405020304" pitchFamily="18" charset="0"/>
                <a:sym typeface="+mn-ea"/>
              </a:rPr>
              <a:t>tecnica en la elaboracion  de documentaciones del proceso del mejoramiento de barias calles (adoquinadao) del barrio centro  de la parroquia.</a:t>
            </a:r>
            <a:endParaRPr dirty="0">
              <a:latin typeface="Arial" panose="020B0604020202020204"/>
              <a:ea typeface="Times New Roman" panose="02020603050405020304"/>
            </a:endParaRPr>
          </a:p>
          <a:p>
            <a:pPr marL="257175" indent="-257175" algn="just" defTabSz="200025">
              <a:spcBef>
                <a:spcPct val="0"/>
              </a:spcBef>
              <a:spcAft>
                <a:spcPct val="0"/>
              </a:spcAft>
              <a:buFont typeface="Wingdings" panose="05000000000000000000" charset="0"/>
              <a:buChar char="Ø"/>
            </a:pPr>
            <a:r>
              <a:rPr dirty="0" smtClean="0">
                <a:latin typeface="Arial" panose="020B0604020202020204"/>
                <a:ea typeface="Times New Roman" panose="02020603050405020304"/>
              </a:rPr>
              <a:t>R</a:t>
            </a:r>
            <a:r>
              <a:rPr lang="es-MX" dirty="0" err="1" smtClean="0">
                <a:latin typeface="Arial" panose="020B0604020202020204"/>
                <a:ea typeface="Times New Roman" panose="02020603050405020304"/>
              </a:rPr>
              <a:t>ealización</a:t>
            </a:r>
            <a:r>
              <a:rPr lang="es-MX" dirty="0" smtClean="0">
                <a:latin typeface="Arial" panose="020B0604020202020204"/>
                <a:ea typeface="Times New Roman" panose="02020603050405020304"/>
              </a:rPr>
              <a:t> </a:t>
            </a:r>
            <a:r>
              <a:rPr dirty="0" smtClean="0">
                <a:latin typeface="Arial" panose="020B0604020202020204"/>
                <a:ea typeface="Times New Roman" panose="02020603050405020304"/>
              </a:rPr>
              <a:t>y </a:t>
            </a:r>
            <a:r>
              <a:rPr dirty="0">
                <a:latin typeface="Arial" panose="020B0604020202020204"/>
                <a:ea typeface="Times New Roman" panose="02020603050405020304"/>
              </a:rPr>
              <a:t>firma del </a:t>
            </a:r>
            <a:r>
              <a:rPr dirty="0" err="1">
                <a:latin typeface="Arial" panose="020B0604020202020204"/>
                <a:ea typeface="Times New Roman" panose="02020603050405020304"/>
              </a:rPr>
              <a:t>acta</a:t>
            </a:r>
            <a:r>
              <a:rPr dirty="0">
                <a:latin typeface="Arial" panose="020B0604020202020204"/>
                <a:ea typeface="Times New Roman" panose="02020603050405020304"/>
              </a:rPr>
              <a:t> de </a:t>
            </a:r>
            <a:r>
              <a:rPr dirty="0" err="1" smtClean="0">
                <a:latin typeface="Arial" panose="020B0604020202020204"/>
                <a:ea typeface="Times New Roman" panose="02020603050405020304"/>
              </a:rPr>
              <a:t>calificación</a:t>
            </a:r>
            <a:r>
              <a:rPr dirty="0" smtClean="0">
                <a:latin typeface="Arial" panose="020B0604020202020204"/>
                <a:ea typeface="Times New Roman" panose="02020603050405020304"/>
              </a:rPr>
              <a:t> </a:t>
            </a:r>
            <a:r>
              <a:rPr dirty="0">
                <a:latin typeface="Arial" panose="020B0604020202020204"/>
                <a:ea typeface="Times New Roman" panose="02020603050405020304"/>
              </a:rPr>
              <a:t>de </a:t>
            </a:r>
            <a:r>
              <a:rPr dirty="0" err="1">
                <a:latin typeface="Arial" panose="020B0604020202020204"/>
                <a:ea typeface="Times New Roman" panose="02020603050405020304"/>
              </a:rPr>
              <a:t>oferta</a:t>
            </a:r>
            <a:r>
              <a:rPr dirty="0">
                <a:latin typeface="Arial" panose="020B0604020202020204"/>
                <a:ea typeface="Times New Roman" panose="02020603050405020304"/>
              </a:rPr>
              <a:t> del </a:t>
            </a:r>
            <a:r>
              <a:rPr dirty="0" err="1" smtClean="0">
                <a:latin typeface="Arial" panose="020B0604020202020204"/>
                <a:ea typeface="Times New Roman" panose="02020603050405020304"/>
              </a:rPr>
              <a:t>proceso</a:t>
            </a:r>
            <a:r>
              <a:rPr lang="es-MX" dirty="0" smtClean="0">
                <a:latin typeface="Arial" panose="020B0604020202020204"/>
                <a:ea typeface="Times New Roman" panose="02020603050405020304"/>
              </a:rPr>
              <a:t>.</a:t>
            </a:r>
            <a:endParaRPr dirty="0">
              <a:latin typeface="Arial" panose="020B0604020202020204"/>
              <a:ea typeface="Times New Roman" panose="02020603050405020304"/>
            </a:endParaRPr>
          </a:p>
          <a:p>
            <a:pPr marL="257175" indent="-257175" algn="just" defTabSz="200025">
              <a:spcBef>
                <a:spcPct val="0"/>
              </a:spcBef>
              <a:spcAft>
                <a:spcPct val="0"/>
              </a:spcAft>
              <a:buFont typeface="Wingdings" panose="05000000000000000000" charset="0"/>
              <a:buChar char="Ø"/>
            </a:pPr>
            <a:r>
              <a:rPr lang="en-US" altLang="es-ES" dirty="0" err="1">
                <a:latin typeface="Arial" panose="020B0604020202020204"/>
                <a:ea typeface="Times New Roman" panose="02020603050405020304"/>
              </a:rPr>
              <a:t>Verificaci</a:t>
            </a:r>
            <a:r>
              <a:rPr lang="en-US" altLang="en-US" dirty="0" err="1">
                <a:latin typeface="Arial" panose="020B0604020202020204"/>
                <a:ea typeface="Times New Roman" panose="02020603050405020304"/>
              </a:rPr>
              <a:t>ó</a:t>
            </a:r>
            <a:r>
              <a:rPr lang="en-US" altLang="es-ES" dirty="0" err="1">
                <a:latin typeface="Arial" panose="020B0604020202020204"/>
                <a:ea typeface="Times New Roman" panose="02020603050405020304"/>
              </a:rPr>
              <a:t>n</a:t>
            </a:r>
            <a:r>
              <a:rPr lang="en-US" altLang="es-ES" dirty="0">
                <a:latin typeface="Arial" panose="020B0604020202020204"/>
                <a:ea typeface="Times New Roman" panose="02020603050405020304"/>
              </a:rPr>
              <a:t> e </a:t>
            </a:r>
            <a:r>
              <a:rPr lang="en-US" altLang="es-ES" dirty="0" err="1">
                <a:latin typeface="Arial" panose="020B0604020202020204"/>
                <a:ea typeface="Times New Roman" panose="02020603050405020304"/>
              </a:rPr>
              <a:t>inspecci</a:t>
            </a:r>
            <a:r>
              <a:rPr lang="en-US" altLang="en-US" dirty="0" err="1">
                <a:latin typeface="Arial" panose="020B0604020202020204"/>
                <a:ea typeface="Times New Roman" panose="02020603050405020304"/>
              </a:rPr>
              <a:t>ó</a:t>
            </a:r>
            <a:r>
              <a:rPr lang="en-US" altLang="es-ES" dirty="0" err="1">
                <a:latin typeface="Arial" panose="020B0604020202020204"/>
                <a:ea typeface="Times New Roman" panose="02020603050405020304"/>
              </a:rPr>
              <a:t>n</a:t>
            </a:r>
            <a:r>
              <a:rPr lang="en-US" altLang="es-ES" dirty="0">
                <a:latin typeface="Arial" panose="020B0604020202020204"/>
                <a:ea typeface="Times New Roman" panose="02020603050405020304"/>
              </a:rPr>
              <a:t> de </a:t>
            </a:r>
            <a:r>
              <a:rPr lang="es-EC" altLang="es-ES" dirty="0" smtClean="0">
                <a:latin typeface="Arial" panose="020B0604020202020204"/>
                <a:ea typeface="Times New Roman" panose="02020603050405020304"/>
              </a:rPr>
              <a:t>barias</a:t>
            </a:r>
            <a:r>
              <a:rPr lang="en-US" altLang="es-ES" dirty="0" smtClean="0">
                <a:latin typeface="Arial" panose="020B0604020202020204"/>
                <a:ea typeface="Times New Roman" panose="02020603050405020304"/>
              </a:rPr>
              <a:t> </a:t>
            </a:r>
            <a:r>
              <a:rPr lang="en-US" altLang="es-ES" dirty="0" err="1">
                <a:latin typeface="Arial" panose="020B0604020202020204"/>
                <a:ea typeface="Times New Roman" panose="02020603050405020304"/>
              </a:rPr>
              <a:t>calles</a:t>
            </a:r>
            <a:r>
              <a:rPr lang="en-US" altLang="es-ES" dirty="0">
                <a:latin typeface="Arial" panose="020B0604020202020204"/>
                <a:ea typeface="Times New Roman" panose="02020603050405020304"/>
              </a:rPr>
              <a:t> con </a:t>
            </a:r>
            <a:r>
              <a:rPr lang="en-US" altLang="es-ES" dirty="0" err="1">
                <a:latin typeface="Arial" panose="020B0604020202020204"/>
                <a:ea typeface="Times New Roman" panose="02020603050405020304"/>
              </a:rPr>
              <a:t>los</a:t>
            </a:r>
            <a:r>
              <a:rPr lang="en-US" altLang="es-ES" dirty="0">
                <a:latin typeface="Arial" panose="020B0604020202020204"/>
                <a:ea typeface="Times New Roman" panose="02020603050405020304"/>
              </a:rPr>
              <a:t> </a:t>
            </a:r>
            <a:r>
              <a:rPr lang="en-US" altLang="es-ES" dirty="0" err="1">
                <a:latin typeface="Arial" panose="020B0604020202020204"/>
                <a:ea typeface="Times New Roman" panose="02020603050405020304"/>
              </a:rPr>
              <a:t>t</a:t>
            </a:r>
            <a:r>
              <a:rPr lang="en-US" altLang="en-US" dirty="0" err="1">
                <a:latin typeface="Arial" panose="020B0604020202020204"/>
                <a:ea typeface="Times New Roman" panose="02020603050405020304"/>
              </a:rPr>
              <a:t>é</a:t>
            </a:r>
            <a:r>
              <a:rPr lang="en-US" altLang="es-ES" dirty="0" err="1">
                <a:latin typeface="Arial" panose="020B0604020202020204"/>
                <a:ea typeface="Times New Roman" panose="02020603050405020304"/>
              </a:rPr>
              <a:t>cnicos</a:t>
            </a:r>
            <a:r>
              <a:rPr lang="en-US" altLang="es-ES" dirty="0">
                <a:latin typeface="Arial" panose="020B0604020202020204"/>
                <a:ea typeface="Times New Roman" panose="02020603050405020304"/>
              </a:rPr>
              <a:t> </a:t>
            </a:r>
            <a:r>
              <a:rPr lang="en-US" altLang="es-ES" dirty="0" err="1">
                <a:latin typeface="Arial" panose="020B0604020202020204"/>
                <a:ea typeface="Times New Roman" panose="02020603050405020304"/>
              </a:rPr>
              <a:t>delegados</a:t>
            </a:r>
            <a:r>
              <a:rPr lang="en-US" altLang="es-ES" dirty="0">
                <a:latin typeface="Arial" panose="020B0604020202020204"/>
                <a:ea typeface="Times New Roman" panose="02020603050405020304"/>
              </a:rPr>
              <a:t> del </a:t>
            </a:r>
            <a:r>
              <a:rPr lang="en-US" altLang="es-ES" dirty="0" err="1">
                <a:latin typeface="Arial" panose="020B0604020202020204"/>
                <a:ea typeface="Times New Roman" panose="02020603050405020304"/>
              </a:rPr>
              <a:t>M</a:t>
            </a:r>
            <a:r>
              <a:rPr lang="en-US" altLang="es-ES" dirty="0" err="1" smtClean="0">
                <a:latin typeface="Arial" panose="020B0604020202020204"/>
                <a:ea typeface="Times New Roman" panose="02020603050405020304"/>
              </a:rPr>
              <a:t>unicipio</a:t>
            </a:r>
            <a:r>
              <a:rPr lang="en-US" altLang="es-ES" dirty="0" smtClean="0">
                <a:latin typeface="Arial" panose="020B0604020202020204"/>
                <a:ea typeface="Times New Roman" panose="02020603050405020304"/>
              </a:rPr>
              <a:t> </a:t>
            </a:r>
            <a:r>
              <a:rPr lang="en-US" altLang="es-ES" dirty="0">
                <a:latin typeface="Arial" panose="020B0604020202020204"/>
                <a:ea typeface="Times New Roman" panose="02020603050405020304"/>
              </a:rPr>
              <a:t>del </a:t>
            </a:r>
            <a:r>
              <a:rPr lang="en-US" altLang="es-ES" dirty="0" err="1">
                <a:latin typeface="Arial" panose="020B0604020202020204"/>
                <a:ea typeface="Times New Roman" panose="02020603050405020304"/>
              </a:rPr>
              <a:t>C</a:t>
            </a:r>
            <a:r>
              <a:rPr lang="en-US" altLang="es-ES" dirty="0" err="1" smtClean="0">
                <a:latin typeface="Arial" panose="020B0604020202020204"/>
                <a:ea typeface="Times New Roman" panose="02020603050405020304"/>
              </a:rPr>
              <a:t>ant</a:t>
            </a:r>
            <a:r>
              <a:rPr lang="en-US" altLang="en-US" dirty="0" err="1" smtClean="0">
                <a:latin typeface="Arial" panose="020B0604020202020204"/>
                <a:ea typeface="Times New Roman" panose="02020603050405020304"/>
              </a:rPr>
              <a:t>ó</a:t>
            </a:r>
            <a:r>
              <a:rPr lang="en-US" altLang="es-ES" dirty="0" err="1" smtClean="0">
                <a:latin typeface="Arial" panose="020B0604020202020204"/>
                <a:ea typeface="Times New Roman" panose="02020603050405020304"/>
              </a:rPr>
              <a:t>n</a:t>
            </a:r>
            <a:r>
              <a:rPr lang="en-US" altLang="es-ES" dirty="0" smtClean="0">
                <a:latin typeface="Arial" panose="020B0604020202020204"/>
                <a:ea typeface="Times New Roman" panose="02020603050405020304"/>
              </a:rPr>
              <a:t> </a:t>
            </a:r>
            <a:r>
              <a:rPr lang="en-US" altLang="es-ES" dirty="0" err="1">
                <a:latin typeface="Arial" panose="020B0604020202020204"/>
                <a:ea typeface="Times New Roman" panose="02020603050405020304"/>
              </a:rPr>
              <a:t>Latacunga</a:t>
            </a:r>
            <a:r>
              <a:rPr lang="en-US" altLang="es-ES" dirty="0">
                <a:latin typeface="Arial" panose="020B0604020202020204"/>
                <a:ea typeface="Times New Roman" panose="02020603050405020304"/>
              </a:rPr>
              <a:t> y</a:t>
            </a:r>
            <a:r>
              <a:rPr lang="es-ES" altLang="en-US" dirty="0">
                <a:latin typeface="Arial" panose="020B0604020202020204"/>
                <a:ea typeface="Times New Roman" panose="02020603050405020304"/>
              </a:rPr>
              <a:t> </a:t>
            </a:r>
            <a:r>
              <a:rPr lang="en-US" altLang="es-ES" dirty="0">
                <a:latin typeface="Arial" panose="020B0604020202020204"/>
                <a:ea typeface="Times New Roman" panose="02020603050405020304"/>
              </a:rPr>
              <a:t>con el </a:t>
            </a:r>
            <a:r>
              <a:rPr lang="en-US" altLang="es-ES" dirty="0" err="1">
                <a:latin typeface="Arial" panose="020B0604020202020204"/>
                <a:ea typeface="Times New Roman" panose="02020603050405020304"/>
              </a:rPr>
              <a:t>contratista</a:t>
            </a:r>
            <a:r>
              <a:rPr lang="es-ES" altLang="en-US" dirty="0">
                <a:latin typeface="Arial" panose="020B0604020202020204"/>
                <a:ea typeface="Times New Roman" panose="02020603050405020304"/>
              </a:rPr>
              <a:t> adjudicado para el inicio de la obra.</a:t>
            </a:r>
          </a:p>
          <a:p>
            <a:pPr marL="257175" indent="-257175" algn="just" defTabSz="200025">
              <a:spcBef>
                <a:spcPct val="0"/>
              </a:spcBef>
              <a:spcAft>
                <a:spcPct val="0"/>
              </a:spcAft>
              <a:buFont typeface="Wingdings" panose="05000000000000000000" charset="0"/>
              <a:buChar char="Ø"/>
            </a:pPr>
            <a:r>
              <a:rPr lang="es-ES" altLang="en-US" dirty="0" smtClean="0">
                <a:latin typeface="Arial" panose="020B0604020202020204"/>
                <a:ea typeface="Times New Roman" panose="02020603050405020304"/>
              </a:rPr>
              <a:t>Verificación </a:t>
            </a:r>
            <a:r>
              <a:rPr lang="es-ES" altLang="en-US" dirty="0">
                <a:latin typeface="Arial" panose="020B0604020202020204"/>
                <a:ea typeface="Times New Roman" panose="02020603050405020304"/>
              </a:rPr>
              <a:t>de la limpieza de barias calles del barrio centro.</a:t>
            </a:r>
          </a:p>
        </p:txBody>
      </p:sp>
    </p:spTree>
    <p:extLst>
      <p:ext uri="{BB962C8B-B14F-4D97-AF65-F5344CB8AC3E}">
        <p14:creationId xmlns:p14="http://schemas.microsoft.com/office/powerpoint/2010/main" val="2930075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28650" y="1066800"/>
            <a:ext cx="7886700" cy="4755357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  <a:defRPr/>
            </a:pPr>
            <a:r>
              <a:rPr lang="es-ES" altLang="es-EC" dirty="0">
                <a:solidFill>
                  <a:prstClr val="black"/>
                </a:solidFill>
                <a:latin typeface="Calibri" panose="020F0502020204030204"/>
              </a:rPr>
              <a:t>ADMINISTRADORA DE CONTRATO EN LA ACTUALIZACION  DEL PLAN DE DESSAROLLO Y ORDENAMIENTO TERRITORIAL DEL PERIODO 2023-2027</a:t>
            </a:r>
          </a:p>
          <a:p>
            <a:pPr marL="0" indent="0" algn="ctr">
              <a:buNone/>
              <a:defRPr/>
            </a:pPr>
            <a:endParaRPr lang="es-ES" altLang="es-EC" dirty="0">
              <a:solidFill>
                <a:prstClr val="black"/>
              </a:solidFill>
              <a:latin typeface="Calibri" panose="020F0502020204030204"/>
            </a:endParaRPr>
          </a:p>
          <a:p>
            <a:pPr marL="0" indent="0">
              <a:buNone/>
              <a:defRPr/>
            </a:pPr>
            <a:endParaRPr lang="es-EC" dirty="0">
              <a:solidFill>
                <a:prstClr val="black"/>
              </a:solidFill>
              <a:latin typeface="Calibri" panose="020F0502020204030204"/>
            </a:endParaRPr>
          </a:p>
          <a:p>
            <a:pPr marL="0" indent="0">
              <a:buNone/>
              <a:defRPr/>
            </a:pPr>
            <a:endParaRPr lang="es-EC" dirty="0">
              <a:solidFill>
                <a:prstClr val="black"/>
              </a:solidFill>
              <a:latin typeface="Calibri" panose="020F0502020204030204"/>
            </a:endParaRPr>
          </a:p>
          <a:p>
            <a:pPr marL="0" indent="0">
              <a:buNone/>
              <a:defRPr/>
            </a:pPr>
            <a:endParaRPr lang="es-EC" dirty="0">
              <a:solidFill>
                <a:prstClr val="black"/>
              </a:solidFill>
              <a:latin typeface="Calibri" panose="020F0502020204030204"/>
            </a:endParaRPr>
          </a:p>
          <a:p>
            <a:pPr marL="0" indent="0">
              <a:buNone/>
              <a:defRPr/>
            </a:pPr>
            <a:endParaRPr lang="es-EC" dirty="0">
              <a:solidFill>
                <a:prstClr val="black"/>
              </a:solidFill>
              <a:latin typeface="Calibri" panose="020F0502020204030204"/>
            </a:endParaRPr>
          </a:p>
          <a:p>
            <a:pPr marL="0" indent="0">
              <a:buNone/>
              <a:defRPr/>
            </a:pPr>
            <a:endParaRPr lang="es-EC" dirty="0">
              <a:solidFill>
                <a:prstClr val="black"/>
              </a:solidFill>
              <a:latin typeface="Calibri" panose="020F0502020204030204"/>
            </a:endParaRPr>
          </a:p>
          <a:p>
            <a:pPr algn="just">
              <a:buFont typeface="Wingdings" panose="05000000000000000000" charset="0"/>
              <a:buChar char="Ø"/>
              <a:defRPr/>
            </a:pPr>
            <a:r>
              <a:rPr lang="es-ES" altLang="es-EC" dirty="0">
                <a:solidFill>
                  <a:prstClr val="black"/>
                </a:solidFill>
                <a:latin typeface="Calibri" panose="020F0502020204030204"/>
              </a:rPr>
              <a:t>Se </a:t>
            </a:r>
            <a:r>
              <a:rPr lang="es-ES" altLang="es-EC" dirty="0" smtClean="0">
                <a:solidFill>
                  <a:prstClr val="black"/>
                </a:solidFill>
                <a:latin typeface="Calibri" panose="020F0502020204030204"/>
              </a:rPr>
              <a:t>ha </a:t>
            </a:r>
            <a:r>
              <a:rPr lang="es-ES" altLang="es-EC" dirty="0">
                <a:solidFill>
                  <a:prstClr val="black"/>
                </a:solidFill>
                <a:latin typeface="Calibri" panose="020F0502020204030204"/>
              </a:rPr>
              <a:t>verificado que  la </a:t>
            </a:r>
            <a:r>
              <a:rPr lang="es-ES" altLang="es-EC" dirty="0">
                <a:solidFill>
                  <a:prstClr val="black"/>
                </a:solidFill>
                <a:latin typeface="Calibri" panose="020F0502020204030204"/>
              </a:rPr>
              <a:t>actualizacion de PDYOT se  desarolle de manera veridica y justa  y en territorio de cada barrios y comunidades de la parroquia Poalo.</a:t>
            </a:r>
          </a:p>
          <a:p>
            <a:pPr algn="just">
              <a:buFont typeface="Wingdings" panose="05000000000000000000" charset="0"/>
              <a:buChar char="Ø"/>
              <a:defRPr/>
            </a:pPr>
            <a:r>
              <a:rPr lang="es-ES" altLang="es-EC" dirty="0">
                <a:solidFill>
                  <a:prstClr val="black"/>
                </a:solidFill>
                <a:latin typeface="Calibri" panose="020F0502020204030204"/>
              </a:rPr>
              <a:t>Socializacion en las diferentes barrios y comunidades.</a:t>
            </a:r>
          </a:p>
          <a:p>
            <a:pPr algn="just">
              <a:buFont typeface="Wingdings" panose="05000000000000000000" charset="0"/>
              <a:buChar char="Ø"/>
              <a:defRPr/>
            </a:pPr>
            <a:r>
              <a:rPr lang="es-ES" altLang="es-EC" dirty="0" smtClean="0">
                <a:solidFill>
                  <a:prstClr val="black"/>
                </a:solidFill>
                <a:latin typeface="Calibri" panose="020F0502020204030204"/>
              </a:rPr>
              <a:t>Exposición </a:t>
            </a:r>
            <a:r>
              <a:rPr lang="es-ES" altLang="es-EC" dirty="0">
                <a:solidFill>
                  <a:prstClr val="black"/>
                </a:solidFill>
                <a:latin typeface="Calibri" panose="020F0502020204030204"/>
              </a:rPr>
              <a:t>del producto realizado con el consejo de </a:t>
            </a:r>
            <a:r>
              <a:rPr lang="es-ES" altLang="es-EC" dirty="0">
                <a:solidFill>
                  <a:prstClr val="black"/>
                </a:solidFill>
                <a:latin typeface="Calibri" panose="020F0502020204030204"/>
              </a:rPr>
              <a:t>planificacion y vocales para la aprobacion del PDYOT.</a:t>
            </a:r>
            <a:endParaRPr lang="es-EC" dirty="0">
              <a:solidFill>
                <a:prstClr val="black"/>
              </a:solidFill>
              <a:latin typeface="Calibri" panose="020F0502020204030204"/>
            </a:endParaRPr>
          </a:p>
          <a:p>
            <a:pPr marL="0" indent="0" algn="just">
              <a:buNone/>
            </a:pPr>
            <a:endParaRPr lang="es-EC" dirty="0"/>
          </a:p>
        </p:txBody>
      </p:sp>
      <p:pic>
        <p:nvPicPr>
          <p:cNvPr id="2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650" y="1892142"/>
            <a:ext cx="1945958" cy="1799749"/>
          </a:xfrm>
          <a:prstGeom prst="rect">
            <a:avLst/>
          </a:prstGeom>
        </p:spPr>
      </p:pic>
      <p:pic>
        <p:nvPicPr>
          <p:cNvPr id="4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29389" y="1892142"/>
            <a:ext cx="1859280" cy="1799749"/>
          </a:xfrm>
          <a:prstGeom prst="rect">
            <a:avLst/>
          </a:prstGeom>
        </p:spPr>
      </p:pic>
      <p:pic>
        <p:nvPicPr>
          <p:cNvPr id="2056325051" name="Imagen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3450" y="1892141"/>
            <a:ext cx="1898333" cy="1800225"/>
          </a:xfrm>
          <a:prstGeom prst="rect">
            <a:avLst/>
          </a:prstGeom>
          <a:noFill/>
        </p:spPr>
      </p:pic>
      <p:pic>
        <p:nvPicPr>
          <p:cNvPr id="839038309" name="Imagen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7515" y="1892142"/>
            <a:ext cx="1727835" cy="179974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96248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altLang="en-US" sz="1999" dirty="0" smtClean="0">
                <a:latin typeface="Arial" panose="020B0604020202020204" pitchFamily="34" charset="0"/>
                <a:cs typeface="Arial" panose="020B0604020202020204" pitchFamily="34" charset="0"/>
              </a:rPr>
              <a:t>PARTICIPACIÓN </a:t>
            </a:r>
            <a:r>
              <a:rPr lang="es-ES" altLang="en-US" sz="1999" dirty="0">
                <a:latin typeface="Arial" panose="020B0604020202020204" pitchFamily="34" charset="0"/>
                <a:cs typeface="Arial" panose="020B0604020202020204" pitchFamily="34" charset="0"/>
              </a:rPr>
              <a:t>EN DIFERENTES EVENTOS, TALLERES Y </a:t>
            </a:r>
            <a:r>
              <a:rPr lang="es-ES" altLang="en-US" sz="1999" dirty="0" smtClean="0">
                <a:latin typeface="Arial" panose="020B0604020202020204" pitchFamily="34" charset="0"/>
                <a:cs typeface="Arial" panose="020B0604020202020204" pitchFamily="34" charset="0"/>
              </a:rPr>
              <a:t>CAPACITACIONES </a:t>
            </a:r>
            <a:r>
              <a:rPr lang="es-ES" altLang="en-US" sz="1999" dirty="0">
                <a:latin typeface="Arial" panose="020B0604020202020204" pitchFamily="34" charset="0"/>
                <a:cs typeface="Arial" panose="020B0604020202020204" pitchFamily="34" charset="0"/>
              </a:rPr>
              <a:t>DE DIFERENTES INSTITUCIONES </a:t>
            </a:r>
            <a:r>
              <a:rPr lang="es-ES" altLang="en-US" sz="1999" dirty="0" smtClean="0">
                <a:latin typeface="Arial" panose="020B0604020202020204" pitchFamily="34" charset="0"/>
                <a:cs typeface="Arial" panose="020B0604020202020204" pitchFamily="34" charset="0"/>
              </a:rPr>
              <a:t>PÚBLICAS </a:t>
            </a:r>
            <a:r>
              <a:rPr lang="es-ES" altLang="en-US" sz="1999" dirty="0">
                <a:latin typeface="Arial" panose="020B0604020202020204" pitchFamily="34" charset="0"/>
                <a:cs typeface="Arial" panose="020B0604020202020204" pitchFamily="34" charset="0"/>
              </a:rPr>
              <a:t>DE LA PROVINCIA DE COTOPAXI </a:t>
            </a:r>
          </a:p>
        </p:txBody>
      </p:sp>
      <p:pic>
        <p:nvPicPr>
          <p:cNvPr id="935167166" name="Imagen 19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2777" y="1981200"/>
            <a:ext cx="2216811" cy="2635568"/>
          </a:xfrm>
          <a:prstGeom prst="rect">
            <a:avLst/>
          </a:prstGeom>
          <a:noFill/>
        </p:spPr>
      </p:pic>
      <p:pic>
        <p:nvPicPr>
          <p:cNvPr id="7" name="Imagen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00704" y="1981200"/>
            <a:ext cx="2130266" cy="2558892"/>
          </a:xfrm>
          <a:prstGeom prst="rect">
            <a:avLst/>
          </a:prstGeom>
        </p:spPr>
      </p:pic>
      <p:pic>
        <p:nvPicPr>
          <p:cNvPr id="33" name="Imagen 3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62086" y="1951892"/>
            <a:ext cx="1965008" cy="2588200"/>
          </a:xfrm>
          <a:prstGeom prst="rect">
            <a:avLst/>
          </a:prstGeom>
          <a:noFill/>
        </p:spPr>
      </p:pic>
      <p:pic>
        <p:nvPicPr>
          <p:cNvPr id="28" name="Imagen 2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39793" y="1951892"/>
            <a:ext cx="2064490" cy="25882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70512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84822" y="632777"/>
            <a:ext cx="7886700" cy="1196023"/>
          </a:xfrm>
        </p:spPr>
        <p:txBody>
          <a:bodyPr>
            <a:normAutofit/>
          </a:bodyPr>
          <a:lstStyle/>
          <a:p>
            <a:pPr algn="ctr" defTabSz="914400">
              <a:buFont typeface="Wingdings" panose="05000000000000000000" charset="0"/>
            </a:pPr>
            <a:r>
              <a:rPr lang="es-ES" altLang="en-US" sz="2000" b="1" dirty="0">
                <a:latin typeface="+mn-lt"/>
                <a:ea typeface="+mn-ea"/>
                <a:cs typeface="+mn-cs"/>
              </a:rPr>
              <a:t>FISCALIZACIÓN, VERIFICACIÓN </a:t>
            </a:r>
            <a:r>
              <a:rPr lang="es-ES" altLang="en-US" sz="2000" b="1" dirty="0">
                <a:latin typeface="+mn-lt"/>
                <a:ea typeface="+mn-ea"/>
                <a:cs typeface="+mn-cs"/>
              </a:rPr>
              <a:t>Y SEGUIMIENTO  DE VARIAS OBRAS REALIZADAS POR EL GOBIERNO PARROQUIAL </a:t>
            </a:r>
            <a:br>
              <a:rPr lang="es-ES" altLang="en-US" sz="2000" b="1" dirty="0">
                <a:latin typeface="+mn-lt"/>
                <a:ea typeface="+mn-ea"/>
                <a:cs typeface="+mn-cs"/>
              </a:rPr>
            </a:br>
            <a:endParaRPr lang="es-ES" altLang="en-US" sz="2000" b="1" dirty="0">
              <a:latin typeface="+mn-lt"/>
              <a:ea typeface="+mn-ea"/>
              <a:cs typeface="+mn-cs"/>
            </a:endParaRPr>
          </a:p>
        </p:txBody>
      </p:sp>
      <p:pic>
        <p:nvPicPr>
          <p:cNvPr id="5" name="Imagen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V="1">
            <a:off x="628650" y="2125504"/>
            <a:ext cx="2529364" cy="2259330"/>
          </a:xfrm>
          <a:prstGeom prst="rect">
            <a:avLst/>
          </a:prstGeom>
          <a:noFill/>
        </p:spPr>
      </p:pic>
      <p:sp>
        <p:nvSpPr>
          <p:cNvPr id="7" name="Cuadro de texto 6"/>
          <p:cNvSpPr txBox="1"/>
          <p:nvPr/>
        </p:nvSpPr>
        <p:spPr>
          <a:xfrm>
            <a:off x="304800" y="4953000"/>
            <a:ext cx="7599045" cy="92154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s-ES" altLang="en-US" sz="2000" b="1" dirty="0"/>
              <a:t>ADOQUINADO BARRIO CENTRO DE LA PARROQUIA</a:t>
            </a:r>
          </a:p>
        </p:txBody>
      </p:sp>
      <p:pic>
        <p:nvPicPr>
          <p:cNvPr id="1091086191" name="Imagen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2799" y="2125980"/>
            <a:ext cx="2290763" cy="2258854"/>
          </a:xfrm>
          <a:prstGeom prst="rect">
            <a:avLst/>
          </a:prstGeom>
          <a:noFill/>
        </p:spPr>
      </p:pic>
      <p:pic>
        <p:nvPicPr>
          <p:cNvPr id="8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18347" y="2125980"/>
            <a:ext cx="2409349" cy="2258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9629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Imagen 34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52800" y="1623061"/>
            <a:ext cx="2743200" cy="2235041"/>
          </a:xfrm>
          <a:prstGeom prst="rect">
            <a:avLst/>
          </a:prstGeom>
          <a:noFill/>
        </p:spPr>
      </p:pic>
      <p:pic>
        <p:nvPicPr>
          <p:cNvPr id="35" name="Imagen 3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248400" y="1628923"/>
            <a:ext cx="2751773" cy="2246471"/>
          </a:xfrm>
          <a:prstGeom prst="rect">
            <a:avLst/>
          </a:prstGeom>
          <a:noFill/>
        </p:spPr>
      </p:pic>
      <p:pic>
        <p:nvPicPr>
          <p:cNvPr id="1566002792" name="Imagen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698" y="1579393"/>
            <a:ext cx="3024664" cy="2246471"/>
          </a:xfrm>
          <a:prstGeom prst="rect">
            <a:avLst/>
          </a:prstGeom>
          <a:noFill/>
        </p:spPr>
      </p:pic>
      <p:sp>
        <p:nvSpPr>
          <p:cNvPr id="5" name="Cuadro de texto 4"/>
          <p:cNvSpPr txBox="1"/>
          <p:nvPr/>
        </p:nvSpPr>
        <p:spPr>
          <a:xfrm>
            <a:off x="1123474" y="4067651"/>
            <a:ext cx="2147888" cy="130397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s-ES" altLang="en-US" sz="1350" dirty="0" smtClean="0"/>
              <a:t>VERIFICACIÓN </a:t>
            </a:r>
            <a:r>
              <a:rPr lang="es-ES" altLang="en-US" sz="1350" dirty="0"/>
              <a:t>DE LA </a:t>
            </a:r>
            <a:r>
              <a:rPr lang="es-ES" altLang="en-US" sz="1350" dirty="0" smtClean="0"/>
              <a:t>NECESIDAD </a:t>
            </a:r>
            <a:r>
              <a:rPr lang="es-ES" altLang="en-US" sz="1350" dirty="0"/>
              <a:t>URGENTE PARA EL MANTENIMIENTO DEL PUENTE </a:t>
            </a:r>
            <a:r>
              <a:rPr lang="es-ES" altLang="en-US" sz="1350" dirty="0" err="1"/>
              <a:t>TIGLIN</a:t>
            </a:r>
            <a:r>
              <a:rPr lang="es-ES" altLang="en-US" sz="1350" dirty="0"/>
              <a:t> </a:t>
            </a:r>
          </a:p>
        </p:txBody>
      </p:sp>
      <p:sp>
        <p:nvSpPr>
          <p:cNvPr id="7" name="Cuadro de texto 6"/>
          <p:cNvSpPr txBox="1"/>
          <p:nvPr/>
        </p:nvSpPr>
        <p:spPr>
          <a:xfrm>
            <a:off x="3955971" y="4067651"/>
            <a:ext cx="1733550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altLang="en-US" sz="1350" dirty="0" smtClean="0"/>
              <a:t>VERIFICACIÓN </a:t>
            </a:r>
            <a:r>
              <a:rPr lang="es-ES" altLang="en-US" sz="1350" dirty="0"/>
              <a:t>Y </a:t>
            </a:r>
            <a:r>
              <a:rPr lang="es-ES" altLang="en-US" sz="1350" dirty="0" smtClean="0"/>
              <a:t>FISCALIZACIÓN </a:t>
            </a:r>
            <a:r>
              <a:rPr lang="es-ES" altLang="en-US" sz="1350" dirty="0"/>
              <a:t>DEL BUEN USO DE MATERIA Y </a:t>
            </a:r>
            <a:r>
              <a:rPr lang="es-ES" altLang="en-US" sz="1350" dirty="0" smtClean="0"/>
              <a:t>CORRECTA REALIZACIÓN </a:t>
            </a:r>
            <a:r>
              <a:rPr lang="es-ES" altLang="en-US" sz="1350" dirty="0"/>
              <a:t>DE CUNETAS MACA </a:t>
            </a:r>
            <a:r>
              <a:rPr lang="es-ES" altLang="en-US" sz="1350" dirty="0" err="1"/>
              <a:t>MILINPUNGO</a:t>
            </a:r>
            <a:r>
              <a:rPr lang="es-ES" altLang="en-US" sz="1350" dirty="0"/>
              <a:t> - MACA </a:t>
            </a:r>
            <a:r>
              <a:rPr lang="es-ES" altLang="en-US" sz="1350" dirty="0" err="1"/>
              <a:t>CHUQUIRALOMA</a:t>
            </a:r>
            <a:r>
              <a:rPr lang="es-ES" altLang="en-US" sz="135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82447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43000" y="2057400"/>
            <a:ext cx="6804025" cy="247503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87120" marR="5080" indent="-1075055">
              <a:lnSpc>
                <a:spcPct val="100000"/>
              </a:lnSpc>
              <a:spcBef>
                <a:spcPts val="100"/>
              </a:spcBef>
              <a:tabLst>
                <a:tab pos="6790690" algn="l"/>
              </a:tabLst>
            </a:pPr>
            <a:r>
              <a:rPr sz="8000" spc="-254" dirty="0">
                <a:solidFill>
                  <a:srgbClr val="00AFEF"/>
                </a:solidFill>
              </a:rPr>
              <a:t>Y</a:t>
            </a:r>
            <a:r>
              <a:rPr sz="8000" u="heavy" spc="-254" dirty="0">
                <a:solidFill>
                  <a:srgbClr val="00AFEF"/>
                </a:solidFill>
                <a:uFill>
                  <a:solidFill>
                    <a:srgbClr val="83992A"/>
                  </a:solidFill>
                </a:uFill>
              </a:rPr>
              <a:t>UPAYCHANI 	</a:t>
            </a:r>
            <a:r>
              <a:rPr sz="8000" dirty="0">
                <a:solidFill>
                  <a:srgbClr val="00AFEF"/>
                </a:solidFill>
              </a:rPr>
              <a:t> </a:t>
            </a:r>
            <a:r>
              <a:rPr sz="8000" spc="-245" dirty="0">
                <a:solidFill>
                  <a:srgbClr val="FF9900"/>
                </a:solidFill>
              </a:rPr>
              <a:t>GRACIAS</a:t>
            </a:r>
            <a:endParaRPr sz="8000" dirty="0"/>
          </a:p>
        </p:txBody>
      </p:sp>
    </p:spTree>
    <p:extLst>
      <p:ext uri="{BB962C8B-B14F-4D97-AF65-F5344CB8AC3E}">
        <p14:creationId xmlns:p14="http://schemas.microsoft.com/office/powerpoint/2010/main" val="3096276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Diseño personalizado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3360</TotalTime>
  <Words>2788</Words>
  <Application>Microsoft Office PowerPoint</Application>
  <PresentationFormat>Presentación en pantalla (4:3)</PresentationFormat>
  <Paragraphs>995</Paragraphs>
  <Slides>99</Slides>
  <Notes>2</Notes>
  <HiddenSlides>0</HiddenSlides>
  <MMClips>1</MMClips>
  <ScaleCrop>false</ScaleCrop>
  <HeadingPairs>
    <vt:vector size="6" baseType="variant">
      <vt:variant>
        <vt:lpstr>Fuentes usadas</vt:lpstr>
      </vt:variant>
      <vt:variant>
        <vt:i4>16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99</vt:i4>
      </vt:variant>
    </vt:vector>
  </HeadingPairs>
  <TitlesOfParts>
    <vt:vector size="117" baseType="lpstr">
      <vt:lpstr>Aptos</vt:lpstr>
      <vt:lpstr>Aptos Display</vt:lpstr>
      <vt:lpstr>Arial</vt:lpstr>
      <vt:lpstr>Baskerville Old Face</vt:lpstr>
      <vt:lpstr>Bell MT</vt:lpstr>
      <vt:lpstr>Calibri</vt:lpstr>
      <vt:lpstr>Cambria</vt:lpstr>
      <vt:lpstr>Carlito</vt:lpstr>
      <vt:lpstr>Copperplate Gothic Light</vt:lpstr>
      <vt:lpstr>Gotham</vt:lpstr>
      <vt:lpstr>Kunstler Script</vt:lpstr>
      <vt:lpstr>Times New Roman</vt:lpstr>
      <vt:lpstr>Trebuchet MS</vt:lpstr>
      <vt:lpstr>Verdana</vt:lpstr>
      <vt:lpstr>Vladimir Script</vt:lpstr>
      <vt:lpstr>Wingdings</vt:lpstr>
      <vt:lpstr>Tema de Office</vt:lpstr>
      <vt:lpstr>Diseño personalizado</vt:lpstr>
      <vt:lpstr>Presentación de PowerPoint</vt:lpstr>
      <vt:lpstr>¿QUÉ ES LA RENDICIÓN DE CUENTAS ?  </vt:lpstr>
      <vt:lpstr>Presentación de PowerPoint</vt:lpstr>
      <vt:lpstr>PERSONAL ADMINISTRATIVO</vt:lpstr>
      <vt:lpstr>COMISIONES PERMANENTES</vt:lpstr>
      <vt:lpstr>COMISIONES OCASIONALES</vt:lpstr>
      <vt:lpstr>Presentación de PowerPoint</vt:lpstr>
      <vt:lpstr>GASTOS EN PERSONAL</vt:lpstr>
      <vt:lpstr>GASTOS EN BIENES Y SERVICIOS  DE CONSUMO</vt:lpstr>
      <vt:lpstr>OTROS GASTOS CORRIENTES</vt:lpstr>
      <vt:lpstr>GASTO DE INVERSIÓN</vt:lpstr>
      <vt:lpstr>GASTOS VEHÍCULO INSTITUCIONAL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GRUPOS DE ATENCIÓN PRIORITARIA</vt:lpstr>
      <vt:lpstr>GRUPOS DE ATENCIÓN PRIORITARIA</vt:lpstr>
      <vt:lpstr>GRUPOS DE ATENCIÓN PRIORITARIA</vt:lpstr>
      <vt:lpstr>GRUPOS DE ATENCIÓN PRIORITARIA</vt:lpstr>
      <vt:lpstr>GRUPOS DE ATENCIÓN PRIORITARIA</vt:lpstr>
      <vt:lpstr>GRUPOS DE ATENCIÓN PRIORITARIA</vt:lpstr>
      <vt:lpstr>GRUPOS DE ATENCIÓN PRIORITARIA</vt:lpstr>
      <vt:lpstr>GRUPOS DE ATENCIÓN PRIORITARIA</vt:lpstr>
      <vt:lpstr>GRUPOS DE ATENCIÓN PRIORITARIA</vt:lpstr>
      <vt:lpstr>GRUPOS DE ATENCIÓN PRIORITARIA</vt:lpstr>
      <vt:lpstr>GRUPOS DE ATENCIÓN PRIORITARIA</vt:lpstr>
      <vt:lpstr>GRUPOS DE ATENCIÓN PRIORITARIA</vt:lpstr>
      <vt:lpstr>GRUPOS DE ATENCIÓN PRIORITARIA</vt:lpstr>
      <vt:lpstr>GRUPOS DE ATENCIÓN PRIORITARIA   </vt:lpstr>
      <vt:lpstr>GRUPOS DE ATENCIÓN PRIORITARIA</vt:lpstr>
      <vt:lpstr>GRUPOS DE ATENCIÓN PRIORITARIA</vt:lpstr>
      <vt:lpstr>GESTIONES  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YUPAYCHANI   GRACIAS</vt:lpstr>
      <vt:lpstr>INFORME DE VICEPRESIDENCIA</vt:lpstr>
      <vt:lpstr>Presentación de PowerPoint</vt:lpstr>
      <vt:lpstr>VERIFICACIÓN DE LA OBRA DE ASFALTADO DE  VIA MACA ATAPULO CONVENIO CON MUNICIPIO</vt:lpstr>
      <vt:lpstr>SEGUIMIENTO Y VERIFICACIÓN DE AVANCE DE LA OBRA  VIAL DE CONSTRUCCIÒN DE CUNETA EN MACA ATAPULO</vt:lpstr>
      <vt:lpstr>VERIFICACIÓN Y SEGUIMIENTO DE LA OBRA DE CUNETA EN LA VÌA MACA CHUQUIRALOMA</vt:lpstr>
      <vt:lpstr>VERIFECACIÓN Y SEGUIMIENTO LA OBRA DE  ADOQUINADO Y BORDILLO EN LAS CALLES DEL CENTRO POALÒ </vt:lpstr>
      <vt:lpstr>VERIFICACIÓN Y SEGUIMIENTO DE MAQUINARIAS QUE ESTÁN REALIZANDO EL MANTENEMIENTO VIAL DE MACA ACCHI</vt:lpstr>
      <vt:lpstr>PARTICIPACIÓN EN SESIONES ORDINARIAS Y EXTRA ORDINARIA DE GAD. PARROQUIAL</vt:lpstr>
      <vt:lpstr>DELEGADO A PARTICIPAR EN LOS TALLERES CONVOCADOS POR  DEFERENTES INSTITUCIONES</vt:lpstr>
      <vt:lpstr>SEGUIMIENTO Y CONTROL DEL FUNCIONAMIENTO DE CENTROS INFANTILES Y ADULTOS MAYORES</vt:lpstr>
      <vt:lpstr>PARTICIPACIÓN EN LOS EVENTOS CULTURALES DE LA PARROQUIA</vt:lpstr>
      <vt:lpstr>DELEGACIONES A PRESENTAR Y HACER SEGUIMIENTO LOS DOCUMENTOS EN LAS DEFERENTES INSTITUCIONES</vt:lpstr>
      <vt:lpstr>INFORME DE RENDICIÓN DE CUENTAS DEL VOCAL MARIO VALENZUELA </vt:lpstr>
      <vt:lpstr>ENTREGA DE MATERIALES PARA LAS DIFERENTES COMUNIDADES</vt:lpstr>
      <vt:lpstr>ENCARGADO DE OBRAS PUBLICAS SE REALIZA ENTREGA DE MATERIALES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YUPAYCHANI   GRACIAS</vt:lpstr>
      <vt:lpstr>GOBIERNO AUTÓNOMO DESENTRALIZADO PARROQUIAL SAN JOSÉ DE POALÓ</vt:lpstr>
      <vt:lpstr>VERIFICACIÓN DE ENTREGA DE CEMENTOS DE LA PREFECTURA EN LA COMUNIDAD MACA UGSHALOMA PARA LA CONSTRUCCIÓN DE CUNETAS BAJO CONVENIO ENTRE EL GAD PROVINCIAL Y EL GAD POALÓ.</vt:lpstr>
      <vt:lpstr>FISCALIZACIÓN Y SEGUIMIENTO DE LA OBRA DENOMINADA TERMINACIÓN DE CUNETAS EN LA VÍA MACA UGSHALOMA BAJO CONVENIO CON EL GAD PROVINCIAL.</vt:lpstr>
      <vt:lpstr>Participación en la firma del convenio entre el GAD parroquia y el MIES para la reaperturacion de los  4 centros infantiles de la parroquia para la atención de los usuario bajo convenio.   </vt:lpstr>
      <vt:lpstr>Presentación de PowerPoint</vt:lpstr>
      <vt:lpstr>CORDINADORA DEL PROYECTO ADULTO MAYOR CONVENIO MIES </vt:lpstr>
      <vt:lpstr>Presentación de PowerPoint</vt:lpstr>
      <vt:lpstr>CONSTRUCCION DE CUNETAS DE LAS VIAS MACA MILINPUNGO-MACA CHUQUIRALOMA </vt:lpstr>
      <vt:lpstr>MEJORAMIENTO VIAL DE BARIAS CALLES DEL BARRIO CENTRO DE LA PARROQUIA (ADOQUINADO POALO CENTRO) </vt:lpstr>
      <vt:lpstr>Presentación de PowerPoint</vt:lpstr>
      <vt:lpstr>PARTICIPACIÓN EN DIFERENTES EVENTOS, TALLERES Y CAPACITACIONES DE DIFERENTES INSTITUCIONES PÚBLICAS DE LA PROVINCIA DE COTOPAXI </vt:lpstr>
      <vt:lpstr>FISCALIZACIÓN, VERIFICACIÓN Y SEGUIMIENTO  DE VARIAS OBRAS REALIZADAS POR EL GOBIERNO PARROQUIAL  </vt:lpstr>
      <vt:lpstr>Presentación de PowerPoint</vt:lpstr>
      <vt:lpstr>YUPAYCHANI   GRACIAS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Conagopare cotopaxi</dc:title>
  <dc:creator>User</dc:creator>
  <cp:lastModifiedBy>Cuenta Microsoft</cp:lastModifiedBy>
  <cp:revision>127</cp:revision>
  <dcterms:created xsi:type="dcterms:W3CDTF">2020-08-03T14:30:02Z</dcterms:created>
  <dcterms:modified xsi:type="dcterms:W3CDTF">2025-07-10T17:08:47Z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2019-05-26T00:00:00Z</vt:filetime>
  </property>
  <property fmtid="{D5CDD505-2E9C-101B-9397-08002B2CF9AE}" pid="3" name="Creator">
    <vt:lpwstr>Microsoft® PowerPoint® para Office 365</vt:lpwstr>
  </property>
  <property fmtid="{D5CDD505-2E9C-101B-9397-08002B2CF9AE}" pid="4" name="LastSaved">
    <vt:filetime>2020-08-03T00:00:00Z</vt:filetime>
  </property>
</Properties>
</file>